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8"/>
  </p:notesMasterIdLst>
  <p:sldIdLst>
    <p:sldId id="256" r:id="rId2"/>
    <p:sldId id="257" r:id="rId3"/>
    <p:sldId id="296" r:id="rId4"/>
    <p:sldId id="276" r:id="rId5"/>
    <p:sldId id="274" r:id="rId6"/>
    <p:sldId id="281" r:id="rId7"/>
    <p:sldId id="279" r:id="rId8"/>
    <p:sldId id="267" r:id="rId9"/>
    <p:sldId id="282" r:id="rId10"/>
    <p:sldId id="283" r:id="rId11"/>
    <p:sldId id="284" r:id="rId12"/>
    <p:sldId id="272" r:id="rId13"/>
    <p:sldId id="280" r:id="rId14"/>
    <p:sldId id="275" r:id="rId15"/>
    <p:sldId id="278" r:id="rId16"/>
    <p:sldId id="285" r:id="rId17"/>
    <p:sldId id="286" r:id="rId18"/>
    <p:sldId id="287" r:id="rId19"/>
    <p:sldId id="288" r:id="rId20"/>
    <p:sldId id="290" r:id="rId21"/>
    <p:sldId id="291" r:id="rId22"/>
    <p:sldId id="293" r:id="rId23"/>
    <p:sldId id="294" r:id="rId24"/>
    <p:sldId id="292" r:id="rId25"/>
    <p:sldId id="295" r:id="rId26"/>
    <p:sldId id="262" r:id="rId27"/>
  </p:sldIdLst>
  <p:sldSz cx="12192000" cy="6858000"/>
  <p:notesSz cx="12192000" cy="6858000"/>
  <p:embeddedFontLst>
    <p:embeddedFont>
      <p:font typeface="Georgia" panose="02040502050405020303" pitchFamily="18" charset="0"/>
      <p:regular r:id="rId29"/>
      <p:bold r:id="rId30"/>
      <p:italic r:id="rId31"/>
      <p:boldItalic r:id="rId32"/>
    </p:embeddedFont>
    <p:embeddedFont>
      <p:font typeface="Calibri" panose="020F0502020204030204" pitchFamily="34" charset="0"/>
      <p:regular r:id="rId33"/>
      <p:bold r:id="rId34"/>
      <p:italic r:id="rId35"/>
      <p:boldItalic r:id="rId36"/>
    </p:embeddedFont>
    <p:embeddedFont>
      <p:font typeface="Cera Pro Medium" panose="020B0604020202020204" charset="0"/>
      <p:regular r:id="rId37"/>
      <p:italic r:id="rId38"/>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483" autoAdjust="0"/>
  </p:normalViewPr>
  <p:slideViewPr>
    <p:cSldViewPr>
      <p:cViewPr varScale="1">
        <p:scale>
          <a:sx n="111" d="100"/>
          <a:sy n="111" d="100"/>
        </p:scale>
        <p:origin x="558" y="108"/>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69C270E9-159C-4E38-9F47-A2A130F5411E}" type="datetimeFigureOut">
              <a:rPr lang="ru-RU" smtClean="0"/>
              <a:t>25.08.2026</a:t>
            </a:fld>
            <a:endParaRPr lang="ru-RU"/>
          </a:p>
        </p:txBody>
      </p:sp>
      <p:sp>
        <p:nvSpPr>
          <p:cNvPr id="4" name="Образ слайда 3"/>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219200" y="3257550"/>
            <a:ext cx="9753600" cy="30861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9E6988EC-F54F-4B78-80CC-EAD7E377585B}" type="slidenum">
              <a:rPr lang="ru-RU" smtClean="0"/>
              <a:t>‹#›</a:t>
            </a:fld>
            <a:endParaRPr lang="ru-RU"/>
          </a:p>
        </p:txBody>
      </p:sp>
    </p:spTree>
    <p:extLst>
      <p:ext uri="{BB962C8B-B14F-4D97-AF65-F5344CB8AC3E}">
        <p14:creationId xmlns:p14="http://schemas.microsoft.com/office/powerpoint/2010/main" val="251164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E6988EC-F54F-4B78-80CC-EAD7E377585B}" type="slidenum">
              <a:rPr lang="ru-RU" smtClean="0"/>
              <a:t>1</a:t>
            </a:fld>
            <a:endParaRPr lang="ru-RU"/>
          </a:p>
        </p:txBody>
      </p:sp>
    </p:spTree>
    <p:extLst>
      <p:ext uri="{BB962C8B-B14F-4D97-AF65-F5344CB8AC3E}">
        <p14:creationId xmlns:p14="http://schemas.microsoft.com/office/powerpoint/2010/main" val="3518644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400" b="1" i="0">
                <a:solidFill>
                  <a:srgbClr val="185292"/>
                </a:solidFill>
                <a:latin typeface="Bebas Neue Bold"/>
                <a:cs typeface="Bebas Neue Bold"/>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5850" b="1" i="0">
                <a:solidFill>
                  <a:srgbClr val="185292"/>
                </a:solidFill>
                <a:latin typeface="Bebas Neue Bold"/>
                <a:cs typeface="Bebas Neue Bol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p:txBody>
          <a:bodyPr lIns="0" tIns="0" rIns="0" bIns="0"/>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rgbClr val="185292"/>
                </a:solidFill>
                <a:latin typeface="Bebas Neue Bold"/>
                <a:cs typeface="Bebas Neue Bold"/>
              </a:defRPr>
            </a:lvl1pPr>
          </a:lstStyle>
          <a:p>
            <a:endParaRPr/>
          </a:p>
        </p:txBody>
      </p:sp>
      <p:sp>
        <p:nvSpPr>
          <p:cNvPr id="3" name="Holder 3"/>
          <p:cNvSpPr>
            <a:spLocks noGrp="1"/>
          </p:cNvSpPr>
          <p:nvPr>
            <p:ph type="body" idx="1"/>
          </p:nvPr>
        </p:nvSpPr>
        <p:spPr/>
        <p:txBody>
          <a:bodyPr lIns="0" tIns="0" rIns="0" bIns="0"/>
          <a:lstStyle>
            <a:lvl1pPr>
              <a:defRPr sz="5850" b="1" i="0">
                <a:solidFill>
                  <a:srgbClr val="185292"/>
                </a:solidFill>
                <a:latin typeface="Bebas Neue Bold"/>
                <a:cs typeface="Bebas Neue Bol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p:txBody>
          <a:bodyPr lIns="0" tIns="0" rIns="0" bIns="0"/>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rgbClr val="185292"/>
                </a:solidFill>
                <a:latin typeface="Bebas Neue Bold"/>
                <a:cs typeface="Bebas Neue Bold"/>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7" name="Holder 7"/>
          <p:cNvSpPr>
            <a:spLocks noGrp="1"/>
          </p:cNvSpPr>
          <p:nvPr>
            <p:ph type="sldNum" sz="quarter" idx="7"/>
          </p:nvPr>
        </p:nvSpPr>
        <p:spPr/>
        <p:txBody>
          <a:bodyPr lIns="0" tIns="0" rIns="0" bIns="0"/>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rgbClr val="185292"/>
                </a:solidFill>
                <a:latin typeface="Bebas Neue Bold"/>
                <a:cs typeface="Bebas Neue 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5" name="Holder 5"/>
          <p:cNvSpPr>
            <a:spLocks noGrp="1"/>
          </p:cNvSpPr>
          <p:nvPr>
            <p:ph type="sldNum" sz="quarter" idx="7"/>
          </p:nvPr>
        </p:nvSpPr>
        <p:spPr/>
        <p:txBody>
          <a:bodyPr lIns="0" tIns="0" rIns="0" bIns="0"/>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4" name="Holder 4"/>
          <p:cNvSpPr>
            <a:spLocks noGrp="1"/>
          </p:cNvSpPr>
          <p:nvPr>
            <p:ph type="sldNum" sz="quarter" idx="7"/>
          </p:nvPr>
        </p:nvSpPr>
        <p:spPr/>
        <p:txBody>
          <a:bodyPr lIns="0" tIns="0" rIns="0" bIns="0"/>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F5F5F5"/>
          </a:solidFill>
        </p:spPr>
        <p:txBody>
          <a:bodyPr wrap="square" lIns="0" tIns="0" rIns="0" bIns="0" rtlCol="0"/>
          <a:lstStyle/>
          <a:p>
            <a:endParaRPr/>
          </a:p>
        </p:txBody>
      </p:sp>
      <p:sp>
        <p:nvSpPr>
          <p:cNvPr id="2" name="Holder 2"/>
          <p:cNvSpPr>
            <a:spLocks noGrp="1"/>
          </p:cNvSpPr>
          <p:nvPr>
            <p:ph type="title"/>
          </p:nvPr>
        </p:nvSpPr>
        <p:spPr>
          <a:xfrm>
            <a:off x="318975" y="209425"/>
            <a:ext cx="6278880" cy="975360"/>
          </a:xfrm>
          <a:prstGeom prst="rect">
            <a:avLst/>
          </a:prstGeom>
        </p:spPr>
        <p:txBody>
          <a:bodyPr wrap="square" lIns="0" tIns="0" rIns="0" bIns="0">
            <a:spAutoFit/>
          </a:bodyPr>
          <a:lstStyle>
            <a:lvl1pPr>
              <a:defRPr sz="3400" b="1" i="0">
                <a:solidFill>
                  <a:srgbClr val="185292"/>
                </a:solidFill>
                <a:latin typeface="Bebas Neue Bold"/>
                <a:cs typeface="Bebas Neue Bold"/>
              </a:defRPr>
            </a:lvl1pPr>
          </a:lstStyle>
          <a:p>
            <a:endParaRPr/>
          </a:p>
        </p:txBody>
      </p:sp>
      <p:sp>
        <p:nvSpPr>
          <p:cNvPr id="3" name="Holder 3"/>
          <p:cNvSpPr>
            <a:spLocks noGrp="1"/>
          </p:cNvSpPr>
          <p:nvPr>
            <p:ph type="body" idx="1"/>
          </p:nvPr>
        </p:nvSpPr>
        <p:spPr>
          <a:xfrm>
            <a:off x="544748" y="1983148"/>
            <a:ext cx="5994400" cy="2470785"/>
          </a:xfrm>
          <a:prstGeom prst="rect">
            <a:avLst/>
          </a:prstGeom>
        </p:spPr>
        <p:txBody>
          <a:bodyPr wrap="square" lIns="0" tIns="0" rIns="0" bIns="0">
            <a:spAutoFit/>
          </a:bodyPr>
          <a:lstStyle>
            <a:lvl1pPr>
              <a:defRPr sz="5850" b="1" i="0">
                <a:solidFill>
                  <a:srgbClr val="185292"/>
                </a:solidFill>
                <a:latin typeface="Bebas Neue Bold"/>
                <a:cs typeface="Bebas Neue Bold"/>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a:xfrm>
            <a:off x="11780998" y="6440216"/>
            <a:ext cx="159384" cy="218440"/>
          </a:xfrm>
          <a:prstGeom prst="rect">
            <a:avLst/>
          </a:prstGeom>
        </p:spPr>
        <p:txBody>
          <a:bodyPr wrap="square" lIns="0" tIns="0" rIns="0" bIns="0">
            <a:spAutoFit/>
          </a:bodyPr>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6" Type="http://schemas.openxmlformats.org/officeDocument/2006/relationships/hyperlink" Target="https://login.consultant.ru/link/?req=doc&amp;base=LAW&amp;n=478737&amp;dst=100375" TargetMode="External"/><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5" Type="http://schemas.openxmlformats.org/officeDocument/2006/relationships/hyperlink" Target="https://login.consultant.ru/link/?req=doc&amp;base=LAW&amp;n=478737&amp;dst=100374" TargetMode="External"/><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 Id="rId14" Type="http://schemas.openxmlformats.org/officeDocument/2006/relationships/hyperlink" Target="https://login.consultant.ru/link/?req=doc&amp;base=LAW&amp;n=478737&amp;dst=100373"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308579" y="495893"/>
            <a:ext cx="4914265" cy="5990590"/>
            <a:chOff x="7278099" y="496442"/>
            <a:chExt cx="4914265" cy="5990590"/>
          </a:xfrm>
        </p:grpSpPr>
        <p:pic>
          <p:nvPicPr>
            <p:cNvPr id="3" name="object 3"/>
            <p:cNvPicPr/>
            <p:nvPr/>
          </p:nvPicPr>
          <p:blipFill>
            <a:blip r:embed="rId3" cstate="print"/>
            <a:stretch>
              <a:fillRect/>
            </a:stretch>
          </p:blipFill>
          <p:spPr>
            <a:xfrm>
              <a:off x="7278099" y="558069"/>
              <a:ext cx="4913901" cy="5676900"/>
            </a:xfrm>
            <a:prstGeom prst="rect">
              <a:avLst/>
            </a:prstGeom>
          </p:spPr>
        </p:pic>
        <p:pic>
          <p:nvPicPr>
            <p:cNvPr id="4" name="object 4"/>
            <p:cNvPicPr/>
            <p:nvPr/>
          </p:nvPicPr>
          <p:blipFill>
            <a:blip r:embed="rId4" cstate="print"/>
            <a:stretch>
              <a:fillRect/>
            </a:stretch>
          </p:blipFill>
          <p:spPr>
            <a:xfrm>
              <a:off x="7922367" y="496442"/>
              <a:ext cx="3892733" cy="5990041"/>
            </a:xfrm>
            <a:prstGeom prst="rect">
              <a:avLst/>
            </a:prstGeom>
          </p:spPr>
        </p:pic>
      </p:grpSp>
      <p:sp>
        <p:nvSpPr>
          <p:cNvPr id="5" name="object 5"/>
          <p:cNvSpPr txBox="1"/>
          <p:nvPr/>
        </p:nvSpPr>
        <p:spPr>
          <a:xfrm>
            <a:off x="553157" y="4601082"/>
            <a:ext cx="5777865" cy="1985159"/>
          </a:xfrm>
          <a:prstGeom prst="rect">
            <a:avLst/>
          </a:prstGeom>
        </p:spPr>
        <p:txBody>
          <a:bodyPr vert="horz" wrap="square" lIns="0" tIns="76200" rIns="0" bIns="0" rtlCol="0">
            <a:spAutoFit/>
          </a:bodyPr>
          <a:lstStyle/>
          <a:p>
            <a:pPr>
              <a:lnSpc>
                <a:spcPct val="100000"/>
              </a:lnSpc>
              <a:spcBef>
                <a:spcPts val="40"/>
              </a:spcBef>
            </a:pPr>
            <a:r>
              <a:rPr lang="ru-RU" sz="1600" dirty="0" smtClean="0">
                <a:latin typeface="Bebas Neue Book"/>
                <a:cs typeface="Bebas Neue Book"/>
              </a:rPr>
              <a:t>Консультант департамента условий </a:t>
            </a:r>
            <a:br>
              <a:rPr lang="ru-RU" sz="1600" dirty="0" smtClean="0">
                <a:latin typeface="Bebas Neue Book"/>
                <a:cs typeface="Bebas Neue Book"/>
              </a:rPr>
            </a:br>
            <a:r>
              <a:rPr lang="ru-RU" sz="1600" dirty="0" smtClean="0">
                <a:latin typeface="Bebas Neue Book"/>
                <a:cs typeface="Bebas Neue Book"/>
              </a:rPr>
              <a:t>и охраны труда министерства труда, </a:t>
            </a:r>
            <a:br>
              <a:rPr lang="ru-RU" sz="1600" dirty="0" smtClean="0">
                <a:latin typeface="Bebas Neue Book"/>
                <a:cs typeface="Bebas Neue Book"/>
              </a:rPr>
            </a:br>
            <a:r>
              <a:rPr lang="ru-RU" sz="1600" dirty="0" smtClean="0">
                <a:latin typeface="Bebas Neue Book"/>
                <a:cs typeface="Bebas Neue Book"/>
              </a:rPr>
              <a:t>занятости и миграционной политики</a:t>
            </a:r>
            <a:br>
              <a:rPr lang="ru-RU" sz="1600" dirty="0" smtClean="0">
                <a:latin typeface="Bebas Neue Book"/>
                <a:cs typeface="Bebas Neue Book"/>
              </a:rPr>
            </a:br>
            <a:r>
              <a:rPr lang="ru-RU" sz="1600" dirty="0" smtClean="0">
                <a:latin typeface="Bebas Neue Book"/>
                <a:cs typeface="Bebas Neue Book"/>
              </a:rPr>
              <a:t>Самарской области</a:t>
            </a:r>
            <a:br>
              <a:rPr lang="ru-RU" sz="1600" dirty="0" smtClean="0">
                <a:latin typeface="Bebas Neue Book"/>
                <a:cs typeface="Bebas Neue Book"/>
              </a:rPr>
            </a:br>
            <a:r>
              <a:rPr lang="ru-RU" sz="1600" dirty="0" smtClean="0">
                <a:latin typeface="Bebas Neue Book"/>
                <a:cs typeface="Bebas Neue Book"/>
              </a:rPr>
              <a:t>БАЛМЫШЕВА Д,В,</a:t>
            </a:r>
          </a:p>
          <a:p>
            <a:pPr>
              <a:lnSpc>
                <a:spcPct val="100000"/>
              </a:lnSpc>
              <a:spcBef>
                <a:spcPts val="40"/>
              </a:spcBef>
            </a:pPr>
            <a:endParaRPr sz="1400" dirty="0" smtClean="0">
              <a:latin typeface="Bebas Neue Book"/>
              <a:cs typeface="Bebas Neue Book"/>
            </a:endParaRPr>
          </a:p>
          <a:p>
            <a:pPr marL="18415">
              <a:lnSpc>
                <a:spcPct val="100000"/>
              </a:lnSpc>
            </a:pPr>
            <a:r>
              <a:rPr sz="3000" spc="-20" dirty="0" smtClean="0">
                <a:solidFill>
                  <a:srgbClr val="1D1D1B"/>
                </a:solidFill>
                <a:latin typeface="Bebas Neue Book"/>
                <a:cs typeface="Bebas Neue Book"/>
              </a:rPr>
              <a:t>202</a:t>
            </a:r>
            <a:r>
              <a:rPr lang="ru-RU" sz="3000" spc="-20" dirty="0">
                <a:solidFill>
                  <a:srgbClr val="1D1D1B"/>
                </a:solidFill>
                <a:latin typeface="Bebas Neue Book"/>
                <a:cs typeface="Bebas Neue Book"/>
              </a:rPr>
              <a:t>6</a:t>
            </a:r>
            <a:endParaRPr sz="3000" dirty="0">
              <a:latin typeface="Bebas Neue Book"/>
              <a:cs typeface="Bebas Neue Book"/>
            </a:endParaRPr>
          </a:p>
        </p:txBody>
      </p:sp>
      <p:grpSp>
        <p:nvGrpSpPr>
          <p:cNvPr id="6" name="object 6"/>
          <p:cNvGrpSpPr/>
          <p:nvPr/>
        </p:nvGrpSpPr>
        <p:grpSpPr>
          <a:xfrm>
            <a:off x="2228689" y="511439"/>
            <a:ext cx="629285" cy="688340"/>
            <a:chOff x="2228689" y="511439"/>
            <a:chExt cx="629285" cy="688340"/>
          </a:xfrm>
        </p:grpSpPr>
        <p:pic>
          <p:nvPicPr>
            <p:cNvPr id="7" name="object 7"/>
            <p:cNvPicPr/>
            <p:nvPr/>
          </p:nvPicPr>
          <p:blipFill>
            <a:blip r:embed="rId5" cstate="print"/>
            <a:stretch>
              <a:fillRect/>
            </a:stretch>
          </p:blipFill>
          <p:spPr>
            <a:xfrm>
              <a:off x="2386669" y="511439"/>
              <a:ext cx="313690" cy="572700"/>
            </a:xfrm>
            <a:prstGeom prst="rect">
              <a:avLst/>
            </a:prstGeom>
          </p:spPr>
        </p:pic>
        <p:pic>
          <p:nvPicPr>
            <p:cNvPr id="8" name="object 8"/>
            <p:cNvPicPr/>
            <p:nvPr/>
          </p:nvPicPr>
          <p:blipFill>
            <a:blip r:embed="rId6" cstate="print"/>
            <a:stretch>
              <a:fillRect/>
            </a:stretch>
          </p:blipFill>
          <p:spPr>
            <a:xfrm>
              <a:off x="2619120" y="693369"/>
              <a:ext cx="33845" cy="6921"/>
            </a:xfrm>
            <a:prstGeom prst="rect">
              <a:avLst/>
            </a:prstGeom>
          </p:spPr>
        </p:pic>
        <p:sp>
          <p:nvSpPr>
            <p:cNvPr id="9" name="object 9"/>
            <p:cNvSpPr/>
            <p:nvPr/>
          </p:nvSpPr>
          <p:spPr>
            <a:xfrm>
              <a:off x="2673055" y="654591"/>
              <a:ext cx="37465" cy="31750"/>
            </a:xfrm>
            <a:custGeom>
              <a:avLst/>
              <a:gdLst/>
              <a:ahLst/>
              <a:cxnLst/>
              <a:rect l="l" t="t" r="r" b="b"/>
              <a:pathLst>
                <a:path w="37464" h="31750">
                  <a:moveTo>
                    <a:pt x="22224" y="0"/>
                  </a:moveTo>
                  <a:lnTo>
                    <a:pt x="1435" y="14020"/>
                  </a:lnTo>
                  <a:lnTo>
                    <a:pt x="0" y="16992"/>
                  </a:lnTo>
                  <a:lnTo>
                    <a:pt x="304" y="17500"/>
                  </a:lnTo>
                  <a:lnTo>
                    <a:pt x="520" y="17792"/>
                  </a:lnTo>
                  <a:lnTo>
                    <a:pt x="8039" y="30454"/>
                  </a:lnTo>
                  <a:lnTo>
                    <a:pt x="18580" y="31203"/>
                  </a:lnTo>
                  <a:lnTo>
                    <a:pt x="25742" y="26377"/>
                  </a:lnTo>
                  <a:lnTo>
                    <a:pt x="34353" y="22898"/>
                  </a:lnTo>
                  <a:lnTo>
                    <a:pt x="37325" y="21755"/>
                  </a:lnTo>
                  <a:lnTo>
                    <a:pt x="36906" y="21717"/>
                  </a:lnTo>
                  <a:lnTo>
                    <a:pt x="35648" y="21399"/>
                  </a:lnTo>
                  <a:lnTo>
                    <a:pt x="33286" y="20459"/>
                  </a:lnTo>
                  <a:lnTo>
                    <a:pt x="22910" y="15824"/>
                  </a:lnTo>
                  <a:lnTo>
                    <a:pt x="23228" y="2387"/>
                  </a:lnTo>
                  <a:lnTo>
                    <a:pt x="23329" y="2082"/>
                  </a:lnTo>
                  <a:lnTo>
                    <a:pt x="23274" y="533"/>
                  </a:lnTo>
                  <a:lnTo>
                    <a:pt x="22948" y="177"/>
                  </a:lnTo>
                  <a:lnTo>
                    <a:pt x="22224" y="0"/>
                  </a:lnTo>
                  <a:close/>
                </a:path>
              </a:pathLst>
            </a:custGeom>
            <a:solidFill>
              <a:srgbClr val="1285C6"/>
            </a:solidFill>
          </p:spPr>
          <p:txBody>
            <a:bodyPr wrap="square" lIns="0" tIns="0" rIns="0" bIns="0" rtlCol="0"/>
            <a:lstStyle/>
            <a:p>
              <a:endParaRPr/>
            </a:p>
          </p:txBody>
        </p:sp>
        <p:sp>
          <p:nvSpPr>
            <p:cNvPr id="10" name="object 10"/>
            <p:cNvSpPr/>
            <p:nvPr/>
          </p:nvSpPr>
          <p:spPr>
            <a:xfrm>
              <a:off x="2621254" y="642910"/>
              <a:ext cx="99695" cy="56515"/>
            </a:xfrm>
            <a:custGeom>
              <a:avLst/>
              <a:gdLst/>
              <a:ahLst/>
              <a:cxnLst/>
              <a:rect l="l" t="t" r="r" b="b"/>
              <a:pathLst>
                <a:path w="99694" h="56515">
                  <a:moveTo>
                    <a:pt x="419" y="48958"/>
                  </a:moveTo>
                  <a:lnTo>
                    <a:pt x="1054" y="49390"/>
                  </a:lnTo>
                  <a:lnTo>
                    <a:pt x="660" y="49987"/>
                  </a:lnTo>
                  <a:lnTo>
                    <a:pt x="0" y="51092"/>
                  </a:lnTo>
                  <a:lnTo>
                    <a:pt x="9737" y="55077"/>
                  </a:lnTo>
                  <a:lnTo>
                    <a:pt x="19010" y="55954"/>
                  </a:lnTo>
                  <a:lnTo>
                    <a:pt x="26080" y="55276"/>
                  </a:lnTo>
                  <a:lnTo>
                    <a:pt x="29034" y="54635"/>
                  </a:lnTo>
                  <a:lnTo>
                    <a:pt x="32582" y="53149"/>
                  </a:lnTo>
                  <a:lnTo>
                    <a:pt x="15398" y="53136"/>
                  </a:lnTo>
                  <a:lnTo>
                    <a:pt x="8928" y="53098"/>
                  </a:lnTo>
                  <a:lnTo>
                    <a:pt x="2481" y="48996"/>
                  </a:lnTo>
                  <a:lnTo>
                    <a:pt x="639" y="48983"/>
                  </a:lnTo>
                  <a:lnTo>
                    <a:pt x="419" y="48958"/>
                  </a:lnTo>
                  <a:close/>
                </a:path>
                <a:path w="99694" h="56515">
                  <a:moveTo>
                    <a:pt x="33993" y="52565"/>
                  </a:moveTo>
                  <a:lnTo>
                    <a:pt x="23088" y="52565"/>
                  </a:lnTo>
                  <a:lnTo>
                    <a:pt x="17627" y="53149"/>
                  </a:lnTo>
                  <a:lnTo>
                    <a:pt x="32582" y="53149"/>
                  </a:lnTo>
                  <a:lnTo>
                    <a:pt x="33993" y="52565"/>
                  </a:lnTo>
                  <a:close/>
                </a:path>
                <a:path w="99694" h="56515">
                  <a:moveTo>
                    <a:pt x="17749" y="53136"/>
                  </a:moveTo>
                  <a:close/>
                </a:path>
                <a:path w="99694" h="56515">
                  <a:moveTo>
                    <a:pt x="51828" y="0"/>
                  </a:moveTo>
                  <a:lnTo>
                    <a:pt x="50101" y="952"/>
                  </a:lnTo>
                  <a:lnTo>
                    <a:pt x="37906" y="4600"/>
                  </a:lnTo>
                  <a:lnTo>
                    <a:pt x="31548" y="7894"/>
                  </a:lnTo>
                  <a:lnTo>
                    <a:pt x="28964" y="12705"/>
                  </a:lnTo>
                  <a:lnTo>
                    <a:pt x="28092" y="20904"/>
                  </a:lnTo>
                  <a:lnTo>
                    <a:pt x="21497" y="35381"/>
                  </a:lnTo>
                  <a:lnTo>
                    <a:pt x="14197" y="43786"/>
                  </a:lnTo>
                  <a:lnTo>
                    <a:pt x="7427" y="47757"/>
                  </a:lnTo>
                  <a:lnTo>
                    <a:pt x="2425" y="48933"/>
                  </a:lnTo>
                  <a:lnTo>
                    <a:pt x="9524" y="53098"/>
                  </a:lnTo>
                  <a:lnTo>
                    <a:pt x="17749" y="53136"/>
                  </a:lnTo>
                  <a:lnTo>
                    <a:pt x="23088" y="52565"/>
                  </a:lnTo>
                  <a:lnTo>
                    <a:pt x="33993" y="52565"/>
                  </a:lnTo>
                  <a:lnTo>
                    <a:pt x="50520" y="31584"/>
                  </a:lnTo>
                  <a:lnTo>
                    <a:pt x="51059" y="29730"/>
                  </a:lnTo>
                  <a:lnTo>
                    <a:pt x="51625" y="28244"/>
                  </a:lnTo>
                  <a:lnTo>
                    <a:pt x="52053" y="28244"/>
                  </a:lnTo>
                  <a:lnTo>
                    <a:pt x="52933" y="26555"/>
                  </a:lnTo>
                  <a:lnTo>
                    <a:pt x="53884" y="23850"/>
                  </a:lnTo>
                  <a:lnTo>
                    <a:pt x="54038" y="23482"/>
                  </a:lnTo>
                  <a:lnTo>
                    <a:pt x="60439" y="13703"/>
                  </a:lnTo>
                  <a:lnTo>
                    <a:pt x="72389" y="11976"/>
                  </a:lnTo>
                  <a:lnTo>
                    <a:pt x="73926" y="11658"/>
                  </a:lnTo>
                  <a:lnTo>
                    <a:pt x="78730" y="11658"/>
                  </a:lnTo>
                  <a:lnTo>
                    <a:pt x="76551" y="9258"/>
                  </a:lnTo>
                  <a:lnTo>
                    <a:pt x="70281" y="9258"/>
                  </a:lnTo>
                  <a:lnTo>
                    <a:pt x="61252" y="6324"/>
                  </a:lnTo>
                  <a:lnTo>
                    <a:pt x="53873" y="1752"/>
                  </a:lnTo>
                  <a:lnTo>
                    <a:pt x="51828" y="0"/>
                  </a:lnTo>
                  <a:close/>
                </a:path>
                <a:path w="99694" h="56515">
                  <a:moveTo>
                    <a:pt x="1663" y="48475"/>
                  </a:moveTo>
                  <a:lnTo>
                    <a:pt x="1320" y="48983"/>
                  </a:lnTo>
                  <a:lnTo>
                    <a:pt x="749" y="48996"/>
                  </a:lnTo>
                  <a:lnTo>
                    <a:pt x="2481" y="48996"/>
                  </a:lnTo>
                  <a:lnTo>
                    <a:pt x="1663" y="48475"/>
                  </a:lnTo>
                  <a:close/>
                </a:path>
                <a:path w="99694" h="56515">
                  <a:moveTo>
                    <a:pt x="78730" y="11658"/>
                  </a:moveTo>
                  <a:lnTo>
                    <a:pt x="73926" y="11658"/>
                  </a:lnTo>
                  <a:lnTo>
                    <a:pt x="74739" y="11836"/>
                  </a:lnTo>
                  <a:lnTo>
                    <a:pt x="75323" y="12471"/>
                  </a:lnTo>
                  <a:lnTo>
                    <a:pt x="75222" y="13436"/>
                  </a:lnTo>
                  <a:lnTo>
                    <a:pt x="75031" y="14071"/>
                  </a:lnTo>
                  <a:lnTo>
                    <a:pt x="74688" y="28384"/>
                  </a:lnTo>
                  <a:lnTo>
                    <a:pt x="86537" y="32727"/>
                  </a:lnTo>
                  <a:lnTo>
                    <a:pt x="88823" y="33705"/>
                  </a:lnTo>
                  <a:lnTo>
                    <a:pt x="90919" y="33731"/>
                  </a:lnTo>
                  <a:lnTo>
                    <a:pt x="96164" y="31102"/>
                  </a:lnTo>
                  <a:lnTo>
                    <a:pt x="96296" y="30568"/>
                  </a:lnTo>
                  <a:lnTo>
                    <a:pt x="90373" y="30568"/>
                  </a:lnTo>
                  <a:lnTo>
                    <a:pt x="89179" y="30518"/>
                  </a:lnTo>
                  <a:lnTo>
                    <a:pt x="87600" y="29845"/>
                  </a:lnTo>
                  <a:lnTo>
                    <a:pt x="77812" y="26174"/>
                  </a:lnTo>
                  <a:lnTo>
                    <a:pt x="78029" y="17399"/>
                  </a:lnTo>
                  <a:lnTo>
                    <a:pt x="78041" y="14782"/>
                  </a:lnTo>
                  <a:lnTo>
                    <a:pt x="78892" y="11836"/>
                  </a:lnTo>
                  <a:lnTo>
                    <a:pt x="78730" y="11658"/>
                  </a:lnTo>
                  <a:close/>
                </a:path>
                <a:path w="99694" h="56515">
                  <a:moveTo>
                    <a:pt x="96856" y="17424"/>
                  </a:moveTo>
                  <a:lnTo>
                    <a:pt x="91503" y="17424"/>
                  </a:lnTo>
                  <a:lnTo>
                    <a:pt x="92990" y="17729"/>
                  </a:lnTo>
                  <a:lnTo>
                    <a:pt x="95453" y="20497"/>
                  </a:lnTo>
                  <a:lnTo>
                    <a:pt x="94825" y="23926"/>
                  </a:lnTo>
                  <a:lnTo>
                    <a:pt x="94699" y="24523"/>
                  </a:lnTo>
                  <a:lnTo>
                    <a:pt x="94340" y="25717"/>
                  </a:lnTo>
                  <a:lnTo>
                    <a:pt x="94094" y="26708"/>
                  </a:lnTo>
                  <a:lnTo>
                    <a:pt x="93141" y="29184"/>
                  </a:lnTo>
                  <a:lnTo>
                    <a:pt x="90373" y="30568"/>
                  </a:lnTo>
                  <a:lnTo>
                    <a:pt x="96296" y="30568"/>
                  </a:lnTo>
                  <a:lnTo>
                    <a:pt x="97291" y="26555"/>
                  </a:lnTo>
                  <a:lnTo>
                    <a:pt x="99161" y="20078"/>
                  </a:lnTo>
                  <a:lnTo>
                    <a:pt x="96856" y="17424"/>
                  </a:lnTo>
                  <a:close/>
                </a:path>
                <a:path w="99694" h="56515">
                  <a:moveTo>
                    <a:pt x="52053" y="28244"/>
                  </a:moveTo>
                  <a:lnTo>
                    <a:pt x="51625" y="28244"/>
                  </a:lnTo>
                  <a:lnTo>
                    <a:pt x="51274" y="29184"/>
                  </a:lnTo>
                  <a:lnTo>
                    <a:pt x="50863" y="30530"/>
                  </a:lnTo>
                  <a:lnTo>
                    <a:pt x="52053" y="28244"/>
                  </a:lnTo>
                  <a:close/>
                </a:path>
                <a:path w="99694" h="56515">
                  <a:moveTo>
                    <a:pt x="92151" y="14211"/>
                  </a:moveTo>
                  <a:lnTo>
                    <a:pt x="88836" y="14719"/>
                  </a:lnTo>
                  <a:lnTo>
                    <a:pt x="88260" y="14871"/>
                  </a:lnTo>
                  <a:lnTo>
                    <a:pt x="85839" y="15595"/>
                  </a:lnTo>
                  <a:lnTo>
                    <a:pt x="84099" y="17399"/>
                  </a:lnTo>
                  <a:lnTo>
                    <a:pt x="80429" y="17945"/>
                  </a:lnTo>
                  <a:lnTo>
                    <a:pt x="78358" y="18110"/>
                  </a:lnTo>
                  <a:lnTo>
                    <a:pt x="78930" y="21450"/>
                  </a:lnTo>
                  <a:lnTo>
                    <a:pt x="80340" y="23926"/>
                  </a:lnTo>
                  <a:lnTo>
                    <a:pt x="81902" y="25717"/>
                  </a:lnTo>
                  <a:lnTo>
                    <a:pt x="85940" y="25349"/>
                  </a:lnTo>
                  <a:lnTo>
                    <a:pt x="85636" y="25044"/>
                  </a:lnTo>
                  <a:lnTo>
                    <a:pt x="85229" y="24523"/>
                  </a:lnTo>
                  <a:lnTo>
                    <a:pt x="86296" y="23850"/>
                  </a:lnTo>
                  <a:lnTo>
                    <a:pt x="85483" y="22580"/>
                  </a:lnTo>
                  <a:lnTo>
                    <a:pt x="85255" y="21513"/>
                  </a:lnTo>
                  <a:lnTo>
                    <a:pt x="86220" y="18986"/>
                  </a:lnTo>
                  <a:lnTo>
                    <a:pt x="88711" y="17945"/>
                  </a:lnTo>
                  <a:lnTo>
                    <a:pt x="89347" y="17767"/>
                  </a:lnTo>
                  <a:lnTo>
                    <a:pt x="91503" y="17424"/>
                  </a:lnTo>
                  <a:lnTo>
                    <a:pt x="96856" y="17424"/>
                  </a:lnTo>
                  <a:lnTo>
                    <a:pt x="94640" y="14871"/>
                  </a:lnTo>
                  <a:lnTo>
                    <a:pt x="92151" y="14211"/>
                  </a:lnTo>
                  <a:close/>
                </a:path>
                <a:path w="99694" h="56515">
                  <a:moveTo>
                    <a:pt x="78099" y="14581"/>
                  </a:moveTo>
                  <a:lnTo>
                    <a:pt x="78041" y="14782"/>
                  </a:lnTo>
                  <a:lnTo>
                    <a:pt x="78099" y="14581"/>
                  </a:lnTo>
                  <a:close/>
                </a:path>
                <a:path w="99694" h="56515">
                  <a:moveTo>
                    <a:pt x="78162" y="14363"/>
                  </a:moveTo>
                  <a:lnTo>
                    <a:pt x="78099" y="14581"/>
                  </a:lnTo>
                  <a:lnTo>
                    <a:pt x="78162" y="14363"/>
                  </a:lnTo>
                  <a:close/>
                </a:path>
                <a:path w="99694" h="56515">
                  <a:moveTo>
                    <a:pt x="74282" y="8432"/>
                  </a:moveTo>
                  <a:lnTo>
                    <a:pt x="71843" y="8953"/>
                  </a:lnTo>
                  <a:lnTo>
                    <a:pt x="71259" y="9042"/>
                  </a:lnTo>
                  <a:lnTo>
                    <a:pt x="70281" y="9258"/>
                  </a:lnTo>
                  <a:lnTo>
                    <a:pt x="76551" y="9258"/>
                  </a:lnTo>
                  <a:lnTo>
                    <a:pt x="76136" y="8801"/>
                  </a:lnTo>
                  <a:lnTo>
                    <a:pt x="74282" y="8432"/>
                  </a:lnTo>
                  <a:close/>
                </a:path>
              </a:pathLst>
            </a:custGeom>
            <a:solidFill>
              <a:srgbClr val="9DD3F3"/>
            </a:solidFill>
          </p:spPr>
          <p:txBody>
            <a:bodyPr wrap="square" lIns="0" tIns="0" rIns="0" bIns="0" rtlCol="0"/>
            <a:lstStyle/>
            <a:p>
              <a:endParaRPr/>
            </a:p>
          </p:txBody>
        </p:sp>
        <p:sp>
          <p:nvSpPr>
            <p:cNvPr id="11" name="object 11"/>
            <p:cNvSpPr/>
            <p:nvPr/>
          </p:nvSpPr>
          <p:spPr>
            <a:xfrm>
              <a:off x="2700616" y="660501"/>
              <a:ext cx="16510" cy="15875"/>
            </a:xfrm>
            <a:custGeom>
              <a:avLst/>
              <a:gdLst/>
              <a:ahLst/>
              <a:cxnLst/>
              <a:rect l="l" t="t" r="r" b="b"/>
              <a:pathLst>
                <a:path w="16510" h="15875">
                  <a:moveTo>
                    <a:pt x="8966" y="15722"/>
                  </a:moveTo>
                  <a:lnTo>
                    <a:pt x="8382" y="15595"/>
                  </a:lnTo>
                  <a:lnTo>
                    <a:pt x="7785" y="15405"/>
                  </a:lnTo>
                  <a:lnTo>
                    <a:pt x="7162" y="15138"/>
                  </a:lnTo>
                  <a:lnTo>
                    <a:pt x="3251" y="13703"/>
                  </a:lnTo>
                  <a:lnTo>
                    <a:pt x="0" y="9829"/>
                  </a:lnTo>
                  <a:lnTo>
                    <a:pt x="1612" y="11950"/>
                  </a:lnTo>
                  <a:lnTo>
                    <a:pt x="5067" y="15773"/>
                  </a:lnTo>
                  <a:lnTo>
                    <a:pt x="8966" y="15722"/>
                  </a:lnTo>
                  <a:close/>
                </a:path>
                <a:path w="16510" h="15875">
                  <a:moveTo>
                    <a:pt x="16040" y="3187"/>
                  </a:moveTo>
                  <a:lnTo>
                    <a:pt x="11963" y="0"/>
                  </a:lnTo>
                  <a:lnTo>
                    <a:pt x="11036" y="12"/>
                  </a:lnTo>
                  <a:lnTo>
                    <a:pt x="9982" y="177"/>
                  </a:lnTo>
                  <a:lnTo>
                    <a:pt x="9258" y="393"/>
                  </a:lnTo>
                  <a:lnTo>
                    <a:pt x="6858" y="1397"/>
                  </a:lnTo>
                  <a:lnTo>
                    <a:pt x="5892" y="3924"/>
                  </a:lnTo>
                  <a:lnTo>
                    <a:pt x="6121" y="4991"/>
                  </a:lnTo>
                  <a:lnTo>
                    <a:pt x="6934" y="6261"/>
                  </a:lnTo>
                  <a:lnTo>
                    <a:pt x="5359" y="7264"/>
                  </a:lnTo>
                  <a:lnTo>
                    <a:pt x="5638" y="7632"/>
                  </a:lnTo>
                  <a:lnTo>
                    <a:pt x="4584" y="7759"/>
                  </a:lnTo>
                  <a:lnTo>
                    <a:pt x="4343" y="7912"/>
                  </a:lnTo>
                  <a:lnTo>
                    <a:pt x="2451" y="8026"/>
                  </a:lnTo>
                  <a:lnTo>
                    <a:pt x="5041" y="11061"/>
                  </a:lnTo>
                  <a:lnTo>
                    <a:pt x="8077" y="12192"/>
                  </a:lnTo>
                  <a:lnTo>
                    <a:pt x="9715" y="12890"/>
                  </a:lnTo>
                  <a:lnTo>
                    <a:pt x="10998" y="12979"/>
                  </a:lnTo>
                  <a:lnTo>
                    <a:pt x="13779" y="11595"/>
                  </a:lnTo>
                  <a:lnTo>
                    <a:pt x="14732" y="9118"/>
                  </a:lnTo>
                  <a:lnTo>
                    <a:pt x="15354" y="6858"/>
                  </a:lnTo>
                  <a:lnTo>
                    <a:pt x="16040" y="3187"/>
                  </a:lnTo>
                  <a:close/>
                </a:path>
              </a:pathLst>
            </a:custGeom>
            <a:solidFill>
              <a:srgbClr val="1285C6"/>
            </a:solidFill>
          </p:spPr>
          <p:txBody>
            <a:bodyPr wrap="square" lIns="0" tIns="0" rIns="0" bIns="0" rtlCol="0"/>
            <a:lstStyle/>
            <a:p>
              <a:endParaRPr/>
            </a:p>
          </p:txBody>
        </p:sp>
        <p:pic>
          <p:nvPicPr>
            <p:cNvPr id="12" name="object 12"/>
            <p:cNvPicPr/>
            <p:nvPr/>
          </p:nvPicPr>
          <p:blipFill>
            <a:blip r:embed="rId7" cstate="print"/>
            <a:stretch>
              <a:fillRect/>
            </a:stretch>
          </p:blipFill>
          <p:spPr>
            <a:xfrm>
              <a:off x="2772397" y="666851"/>
              <a:ext cx="12280" cy="12775"/>
            </a:xfrm>
            <a:prstGeom prst="rect">
              <a:avLst/>
            </a:prstGeom>
          </p:spPr>
        </p:pic>
        <p:pic>
          <p:nvPicPr>
            <p:cNvPr id="13" name="object 13"/>
            <p:cNvPicPr/>
            <p:nvPr/>
          </p:nvPicPr>
          <p:blipFill>
            <a:blip r:embed="rId8" cstate="print"/>
            <a:stretch>
              <a:fillRect/>
            </a:stretch>
          </p:blipFill>
          <p:spPr>
            <a:xfrm>
              <a:off x="2609644" y="610693"/>
              <a:ext cx="239269" cy="557584"/>
            </a:xfrm>
            <a:prstGeom prst="rect">
              <a:avLst/>
            </a:prstGeom>
          </p:spPr>
        </p:pic>
        <p:sp>
          <p:nvSpPr>
            <p:cNvPr id="14" name="object 14"/>
            <p:cNvSpPr/>
            <p:nvPr/>
          </p:nvSpPr>
          <p:spPr>
            <a:xfrm>
              <a:off x="2548255" y="1092783"/>
              <a:ext cx="138430" cy="107314"/>
            </a:xfrm>
            <a:custGeom>
              <a:avLst/>
              <a:gdLst/>
              <a:ahLst/>
              <a:cxnLst/>
              <a:rect l="l" t="t" r="r" b="b"/>
              <a:pathLst>
                <a:path w="138430" h="107315">
                  <a:moveTo>
                    <a:pt x="39662" y="65532"/>
                  </a:moveTo>
                  <a:lnTo>
                    <a:pt x="39408" y="65633"/>
                  </a:lnTo>
                  <a:lnTo>
                    <a:pt x="39662" y="65532"/>
                  </a:lnTo>
                  <a:close/>
                </a:path>
                <a:path w="138430" h="107315">
                  <a:moveTo>
                    <a:pt x="94475" y="99415"/>
                  </a:moveTo>
                  <a:lnTo>
                    <a:pt x="94005" y="96596"/>
                  </a:lnTo>
                  <a:lnTo>
                    <a:pt x="82740" y="91719"/>
                  </a:lnTo>
                  <a:lnTo>
                    <a:pt x="74968" y="87261"/>
                  </a:lnTo>
                  <a:lnTo>
                    <a:pt x="70472" y="84010"/>
                  </a:lnTo>
                  <a:lnTo>
                    <a:pt x="69011" y="82753"/>
                  </a:lnTo>
                  <a:lnTo>
                    <a:pt x="61239" y="77101"/>
                  </a:lnTo>
                  <a:lnTo>
                    <a:pt x="60363" y="76466"/>
                  </a:lnTo>
                  <a:lnTo>
                    <a:pt x="54394" y="77101"/>
                  </a:lnTo>
                  <a:lnTo>
                    <a:pt x="51752" y="76047"/>
                  </a:lnTo>
                  <a:lnTo>
                    <a:pt x="49504" y="74803"/>
                  </a:lnTo>
                  <a:lnTo>
                    <a:pt x="47599" y="73482"/>
                  </a:lnTo>
                  <a:lnTo>
                    <a:pt x="32804" y="73406"/>
                  </a:lnTo>
                  <a:lnTo>
                    <a:pt x="20218" y="70878"/>
                  </a:lnTo>
                  <a:lnTo>
                    <a:pt x="15544" y="69278"/>
                  </a:lnTo>
                  <a:lnTo>
                    <a:pt x="11468" y="67894"/>
                  </a:lnTo>
                  <a:lnTo>
                    <a:pt x="8191" y="66446"/>
                  </a:lnTo>
                  <a:lnTo>
                    <a:pt x="4267" y="69278"/>
                  </a:lnTo>
                  <a:lnTo>
                    <a:pt x="12" y="67945"/>
                  </a:lnTo>
                  <a:lnTo>
                    <a:pt x="11633" y="76936"/>
                  </a:lnTo>
                  <a:lnTo>
                    <a:pt x="22161" y="78193"/>
                  </a:lnTo>
                  <a:lnTo>
                    <a:pt x="34429" y="82448"/>
                  </a:lnTo>
                  <a:lnTo>
                    <a:pt x="39611" y="94386"/>
                  </a:lnTo>
                  <a:lnTo>
                    <a:pt x="47320" y="106972"/>
                  </a:lnTo>
                  <a:lnTo>
                    <a:pt x="52349" y="104927"/>
                  </a:lnTo>
                  <a:lnTo>
                    <a:pt x="64465" y="101612"/>
                  </a:lnTo>
                  <a:lnTo>
                    <a:pt x="74422" y="99987"/>
                  </a:lnTo>
                  <a:lnTo>
                    <a:pt x="81153" y="99466"/>
                  </a:lnTo>
                  <a:lnTo>
                    <a:pt x="83629" y="99415"/>
                  </a:lnTo>
                  <a:lnTo>
                    <a:pt x="94475" y="99415"/>
                  </a:lnTo>
                  <a:close/>
                </a:path>
                <a:path w="138430" h="107315">
                  <a:moveTo>
                    <a:pt x="109677" y="21996"/>
                  </a:moveTo>
                  <a:lnTo>
                    <a:pt x="108851" y="18707"/>
                  </a:lnTo>
                  <a:lnTo>
                    <a:pt x="108254" y="16344"/>
                  </a:lnTo>
                  <a:lnTo>
                    <a:pt x="102768" y="14528"/>
                  </a:lnTo>
                  <a:lnTo>
                    <a:pt x="105422" y="4635"/>
                  </a:lnTo>
                  <a:lnTo>
                    <a:pt x="106667" y="0"/>
                  </a:lnTo>
                  <a:lnTo>
                    <a:pt x="96037" y="4635"/>
                  </a:lnTo>
                  <a:lnTo>
                    <a:pt x="93891" y="4584"/>
                  </a:lnTo>
                  <a:lnTo>
                    <a:pt x="89776" y="5372"/>
                  </a:lnTo>
                  <a:lnTo>
                    <a:pt x="87172" y="8394"/>
                  </a:lnTo>
                  <a:lnTo>
                    <a:pt x="89395" y="14528"/>
                  </a:lnTo>
                  <a:lnTo>
                    <a:pt x="89496" y="16344"/>
                  </a:lnTo>
                  <a:lnTo>
                    <a:pt x="89141" y="22644"/>
                  </a:lnTo>
                  <a:lnTo>
                    <a:pt x="98628" y="18707"/>
                  </a:lnTo>
                  <a:lnTo>
                    <a:pt x="102501" y="19710"/>
                  </a:lnTo>
                  <a:lnTo>
                    <a:pt x="104368" y="22707"/>
                  </a:lnTo>
                  <a:lnTo>
                    <a:pt x="106311" y="22009"/>
                  </a:lnTo>
                  <a:lnTo>
                    <a:pt x="109677" y="21996"/>
                  </a:lnTo>
                  <a:close/>
                </a:path>
                <a:path w="138430" h="107315">
                  <a:moveTo>
                    <a:pt x="138023" y="59182"/>
                  </a:moveTo>
                  <a:lnTo>
                    <a:pt x="126695" y="59499"/>
                  </a:lnTo>
                  <a:lnTo>
                    <a:pt x="125907" y="51371"/>
                  </a:lnTo>
                  <a:lnTo>
                    <a:pt x="119138" y="47904"/>
                  </a:lnTo>
                  <a:lnTo>
                    <a:pt x="113474" y="47396"/>
                  </a:lnTo>
                  <a:lnTo>
                    <a:pt x="111379" y="47218"/>
                  </a:lnTo>
                  <a:lnTo>
                    <a:pt x="107683" y="47396"/>
                  </a:lnTo>
                  <a:lnTo>
                    <a:pt x="107759" y="42214"/>
                  </a:lnTo>
                  <a:lnTo>
                    <a:pt x="107835" y="37807"/>
                  </a:lnTo>
                  <a:lnTo>
                    <a:pt x="98717" y="37807"/>
                  </a:lnTo>
                  <a:lnTo>
                    <a:pt x="94627" y="37338"/>
                  </a:lnTo>
                  <a:lnTo>
                    <a:pt x="90385" y="39535"/>
                  </a:lnTo>
                  <a:lnTo>
                    <a:pt x="87033" y="42214"/>
                  </a:lnTo>
                  <a:lnTo>
                    <a:pt x="82575" y="40208"/>
                  </a:lnTo>
                  <a:lnTo>
                    <a:pt x="80276" y="38836"/>
                  </a:lnTo>
                  <a:lnTo>
                    <a:pt x="78841" y="41262"/>
                  </a:lnTo>
                  <a:lnTo>
                    <a:pt x="76708" y="43853"/>
                  </a:lnTo>
                  <a:lnTo>
                    <a:pt x="73609" y="45605"/>
                  </a:lnTo>
                  <a:lnTo>
                    <a:pt x="64338" y="51435"/>
                  </a:lnTo>
                  <a:lnTo>
                    <a:pt x="63500" y="59499"/>
                  </a:lnTo>
                  <a:lnTo>
                    <a:pt x="63385" y="63042"/>
                  </a:lnTo>
                  <a:lnTo>
                    <a:pt x="63207" y="64033"/>
                  </a:lnTo>
                  <a:lnTo>
                    <a:pt x="66306" y="67449"/>
                  </a:lnTo>
                  <a:lnTo>
                    <a:pt x="70421" y="66725"/>
                  </a:lnTo>
                  <a:lnTo>
                    <a:pt x="70789" y="78308"/>
                  </a:lnTo>
                  <a:lnTo>
                    <a:pt x="74663" y="83375"/>
                  </a:lnTo>
                  <a:lnTo>
                    <a:pt x="79121" y="84531"/>
                  </a:lnTo>
                  <a:lnTo>
                    <a:pt x="81267" y="84340"/>
                  </a:lnTo>
                  <a:lnTo>
                    <a:pt x="91948" y="93345"/>
                  </a:lnTo>
                  <a:lnTo>
                    <a:pt x="99225" y="93992"/>
                  </a:lnTo>
                  <a:lnTo>
                    <a:pt x="103365" y="90957"/>
                  </a:lnTo>
                  <a:lnTo>
                    <a:pt x="104686" y="88900"/>
                  </a:lnTo>
                  <a:lnTo>
                    <a:pt x="105943" y="84645"/>
                  </a:lnTo>
                  <a:lnTo>
                    <a:pt x="105638" y="84340"/>
                  </a:lnTo>
                  <a:lnTo>
                    <a:pt x="102958" y="81661"/>
                  </a:lnTo>
                  <a:lnTo>
                    <a:pt x="112077" y="81826"/>
                  </a:lnTo>
                  <a:lnTo>
                    <a:pt x="112141" y="81661"/>
                  </a:lnTo>
                  <a:lnTo>
                    <a:pt x="114122" y="76949"/>
                  </a:lnTo>
                  <a:lnTo>
                    <a:pt x="128663" y="77444"/>
                  </a:lnTo>
                  <a:lnTo>
                    <a:pt x="129641" y="76949"/>
                  </a:lnTo>
                  <a:lnTo>
                    <a:pt x="135686" y="73926"/>
                  </a:lnTo>
                  <a:lnTo>
                    <a:pt x="137896" y="69519"/>
                  </a:lnTo>
                  <a:lnTo>
                    <a:pt x="138010" y="67449"/>
                  </a:lnTo>
                  <a:lnTo>
                    <a:pt x="138023" y="66725"/>
                  </a:lnTo>
                  <a:lnTo>
                    <a:pt x="138023" y="59499"/>
                  </a:lnTo>
                  <a:lnTo>
                    <a:pt x="138023" y="59182"/>
                  </a:lnTo>
                  <a:close/>
                </a:path>
              </a:pathLst>
            </a:custGeom>
            <a:solidFill>
              <a:srgbClr val="A15B44"/>
            </a:solidFill>
          </p:spPr>
          <p:txBody>
            <a:bodyPr wrap="square" lIns="0" tIns="0" rIns="0" bIns="0" rtlCol="0"/>
            <a:lstStyle/>
            <a:p>
              <a:endParaRPr/>
            </a:p>
          </p:txBody>
        </p:sp>
        <p:sp>
          <p:nvSpPr>
            <p:cNvPr id="15" name="object 15"/>
            <p:cNvSpPr/>
            <p:nvPr/>
          </p:nvSpPr>
          <p:spPr>
            <a:xfrm>
              <a:off x="2553347" y="1096479"/>
              <a:ext cx="156210" cy="97790"/>
            </a:xfrm>
            <a:custGeom>
              <a:avLst/>
              <a:gdLst/>
              <a:ahLst/>
              <a:cxnLst/>
              <a:rect l="l" t="t" r="r" b="b"/>
              <a:pathLst>
                <a:path w="156210" h="97790">
                  <a:moveTo>
                    <a:pt x="78854" y="91643"/>
                  </a:moveTo>
                  <a:lnTo>
                    <a:pt x="49771" y="78752"/>
                  </a:lnTo>
                  <a:lnTo>
                    <a:pt x="42240" y="73647"/>
                  </a:lnTo>
                  <a:lnTo>
                    <a:pt x="35814" y="71120"/>
                  </a:lnTo>
                  <a:lnTo>
                    <a:pt x="32969" y="70129"/>
                  </a:lnTo>
                  <a:lnTo>
                    <a:pt x="24599" y="69786"/>
                  </a:lnTo>
                  <a:lnTo>
                    <a:pt x="17018" y="67894"/>
                  </a:lnTo>
                  <a:lnTo>
                    <a:pt x="11595" y="66103"/>
                  </a:lnTo>
                  <a:lnTo>
                    <a:pt x="8102" y="65239"/>
                  </a:lnTo>
                  <a:lnTo>
                    <a:pt x="4826" y="64071"/>
                  </a:lnTo>
                  <a:lnTo>
                    <a:pt x="2476" y="63157"/>
                  </a:lnTo>
                  <a:lnTo>
                    <a:pt x="1930" y="63461"/>
                  </a:lnTo>
                  <a:lnTo>
                    <a:pt x="1066" y="63893"/>
                  </a:lnTo>
                  <a:lnTo>
                    <a:pt x="0" y="64211"/>
                  </a:lnTo>
                  <a:lnTo>
                    <a:pt x="11811" y="69748"/>
                  </a:lnTo>
                  <a:lnTo>
                    <a:pt x="21640" y="70739"/>
                  </a:lnTo>
                  <a:lnTo>
                    <a:pt x="33274" y="75450"/>
                  </a:lnTo>
                  <a:lnTo>
                    <a:pt x="42075" y="95567"/>
                  </a:lnTo>
                  <a:lnTo>
                    <a:pt x="45212" y="97777"/>
                  </a:lnTo>
                  <a:lnTo>
                    <a:pt x="42227" y="86931"/>
                  </a:lnTo>
                  <a:lnTo>
                    <a:pt x="48996" y="87083"/>
                  </a:lnTo>
                  <a:lnTo>
                    <a:pt x="61087" y="88265"/>
                  </a:lnTo>
                  <a:lnTo>
                    <a:pt x="70523" y="89776"/>
                  </a:lnTo>
                  <a:lnTo>
                    <a:pt x="76657" y="91084"/>
                  </a:lnTo>
                  <a:lnTo>
                    <a:pt x="78854" y="91643"/>
                  </a:lnTo>
                  <a:close/>
                </a:path>
                <a:path w="156210" h="97790">
                  <a:moveTo>
                    <a:pt x="95986" y="101"/>
                  </a:moveTo>
                  <a:lnTo>
                    <a:pt x="91859" y="1778"/>
                  </a:lnTo>
                  <a:lnTo>
                    <a:pt x="91109" y="7988"/>
                  </a:lnTo>
                  <a:lnTo>
                    <a:pt x="87045" y="10807"/>
                  </a:lnTo>
                  <a:lnTo>
                    <a:pt x="84747" y="15354"/>
                  </a:lnTo>
                  <a:lnTo>
                    <a:pt x="90576" y="13589"/>
                  </a:lnTo>
                  <a:lnTo>
                    <a:pt x="94043" y="12636"/>
                  </a:lnTo>
                  <a:lnTo>
                    <a:pt x="95758" y="5778"/>
                  </a:lnTo>
                  <a:lnTo>
                    <a:pt x="95986" y="101"/>
                  </a:lnTo>
                  <a:close/>
                </a:path>
                <a:path w="156210" h="97790">
                  <a:moveTo>
                    <a:pt x="99593" y="85204"/>
                  </a:moveTo>
                  <a:lnTo>
                    <a:pt x="93624" y="81432"/>
                  </a:lnTo>
                  <a:lnTo>
                    <a:pt x="87020" y="75768"/>
                  </a:lnTo>
                  <a:lnTo>
                    <a:pt x="82308" y="74510"/>
                  </a:lnTo>
                  <a:lnTo>
                    <a:pt x="85445" y="87718"/>
                  </a:lnTo>
                  <a:lnTo>
                    <a:pt x="94564" y="86779"/>
                  </a:lnTo>
                  <a:lnTo>
                    <a:pt x="99593" y="85204"/>
                  </a:lnTo>
                  <a:close/>
                </a:path>
                <a:path w="156210" h="97790">
                  <a:moveTo>
                    <a:pt x="112306" y="22301"/>
                  </a:moveTo>
                  <a:lnTo>
                    <a:pt x="82550" y="22301"/>
                  </a:lnTo>
                  <a:lnTo>
                    <a:pt x="76695" y="22301"/>
                  </a:lnTo>
                  <a:lnTo>
                    <a:pt x="77609" y="23774"/>
                  </a:lnTo>
                  <a:lnTo>
                    <a:pt x="78193" y="25412"/>
                  </a:lnTo>
                  <a:lnTo>
                    <a:pt x="78117" y="27076"/>
                  </a:lnTo>
                  <a:lnTo>
                    <a:pt x="101257" y="24536"/>
                  </a:lnTo>
                  <a:lnTo>
                    <a:pt x="112306" y="22301"/>
                  </a:lnTo>
                  <a:close/>
                </a:path>
                <a:path w="156210" h="97790">
                  <a:moveTo>
                    <a:pt x="129463" y="61785"/>
                  </a:moveTo>
                  <a:lnTo>
                    <a:pt x="127101" y="55816"/>
                  </a:lnTo>
                  <a:lnTo>
                    <a:pt x="121132" y="58166"/>
                  </a:lnTo>
                  <a:lnTo>
                    <a:pt x="126949" y="60680"/>
                  </a:lnTo>
                  <a:lnTo>
                    <a:pt x="125539" y="63982"/>
                  </a:lnTo>
                  <a:lnTo>
                    <a:pt x="85356" y="51854"/>
                  </a:lnTo>
                  <a:lnTo>
                    <a:pt x="84442" y="51092"/>
                  </a:lnTo>
                  <a:lnTo>
                    <a:pt x="83870" y="50622"/>
                  </a:lnTo>
                  <a:lnTo>
                    <a:pt x="74917" y="44335"/>
                  </a:lnTo>
                  <a:lnTo>
                    <a:pt x="70662" y="40881"/>
                  </a:lnTo>
                  <a:lnTo>
                    <a:pt x="85293" y="39928"/>
                  </a:lnTo>
                  <a:lnTo>
                    <a:pt x="94881" y="42608"/>
                  </a:lnTo>
                  <a:lnTo>
                    <a:pt x="87490" y="44335"/>
                  </a:lnTo>
                  <a:lnTo>
                    <a:pt x="86080" y="47790"/>
                  </a:lnTo>
                  <a:lnTo>
                    <a:pt x="88747" y="51092"/>
                  </a:lnTo>
                  <a:lnTo>
                    <a:pt x="92202" y="52197"/>
                  </a:lnTo>
                  <a:lnTo>
                    <a:pt x="104787" y="47485"/>
                  </a:lnTo>
                  <a:lnTo>
                    <a:pt x="113271" y="51092"/>
                  </a:lnTo>
                  <a:lnTo>
                    <a:pt x="107454" y="57696"/>
                  </a:lnTo>
                  <a:lnTo>
                    <a:pt x="100063" y="57543"/>
                  </a:lnTo>
                  <a:lnTo>
                    <a:pt x="113118" y="59893"/>
                  </a:lnTo>
                  <a:lnTo>
                    <a:pt x="116420" y="57696"/>
                  </a:lnTo>
                  <a:lnTo>
                    <a:pt x="119710" y="55499"/>
                  </a:lnTo>
                  <a:lnTo>
                    <a:pt x="126479" y="50622"/>
                  </a:lnTo>
                  <a:lnTo>
                    <a:pt x="118160" y="47485"/>
                  </a:lnTo>
                  <a:lnTo>
                    <a:pt x="115633" y="46532"/>
                  </a:lnTo>
                  <a:lnTo>
                    <a:pt x="115112" y="46380"/>
                  </a:lnTo>
                  <a:lnTo>
                    <a:pt x="103835" y="43078"/>
                  </a:lnTo>
                  <a:lnTo>
                    <a:pt x="99745" y="46380"/>
                  </a:lnTo>
                  <a:lnTo>
                    <a:pt x="102425" y="40246"/>
                  </a:lnTo>
                  <a:lnTo>
                    <a:pt x="101866" y="39928"/>
                  </a:lnTo>
                  <a:lnTo>
                    <a:pt x="101473" y="39700"/>
                  </a:lnTo>
                  <a:lnTo>
                    <a:pt x="95821" y="36474"/>
                  </a:lnTo>
                  <a:lnTo>
                    <a:pt x="86855" y="35534"/>
                  </a:lnTo>
                  <a:lnTo>
                    <a:pt x="82613" y="38366"/>
                  </a:lnTo>
                  <a:lnTo>
                    <a:pt x="78689" y="39700"/>
                  </a:lnTo>
                  <a:lnTo>
                    <a:pt x="75552" y="38773"/>
                  </a:lnTo>
                  <a:lnTo>
                    <a:pt x="73482" y="37604"/>
                  </a:lnTo>
                  <a:lnTo>
                    <a:pt x="72199" y="39217"/>
                  </a:lnTo>
                  <a:lnTo>
                    <a:pt x="70561" y="40754"/>
                  </a:lnTo>
                  <a:lnTo>
                    <a:pt x="68503" y="41922"/>
                  </a:lnTo>
                  <a:lnTo>
                    <a:pt x="68199" y="42113"/>
                  </a:lnTo>
                  <a:lnTo>
                    <a:pt x="67703" y="42481"/>
                  </a:lnTo>
                  <a:lnTo>
                    <a:pt x="68046" y="44577"/>
                  </a:lnTo>
                  <a:lnTo>
                    <a:pt x="66890" y="46532"/>
                  </a:lnTo>
                  <a:lnTo>
                    <a:pt x="65163" y="51257"/>
                  </a:lnTo>
                  <a:lnTo>
                    <a:pt x="72555" y="51092"/>
                  </a:lnTo>
                  <a:lnTo>
                    <a:pt x="72402" y="63792"/>
                  </a:lnTo>
                  <a:lnTo>
                    <a:pt x="70040" y="61302"/>
                  </a:lnTo>
                  <a:lnTo>
                    <a:pt x="69405" y="71043"/>
                  </a:lnTo>
                  <a:lnTo>
                    <a:pt x="72872" y="76390"/>
                  </a:lnTo>
                  <a:lnTo>
                    <a:pt x="77901" y="82054"/>
                  </a:lnTo>
                  <a:lnTo>
                    <a:pt x="77266" y="75768"/>
                  </a:lnTo>
                  <a:lnTo>
                    <a:pt x="76327" y="67906"/>
                  </a:lnTo>
                  <a:lnTo>
                    <a:pt x="72580" y="63995"/>
                  </a:lnTo>
                  <a:lnTo>
                    <a:pt x="89535" y="64147"/>
                  </a:lnTo>
                  <a:lnTo>
                    <a:pt x="94665" y="71018"/>
                  </a:lnTo>
                  <a:lnTo>
                    <a:pt x="101193" y="72351"/>
                  </a:lnTo>
                  <a:lnTo>
                    <a:pt x="106845" y="71018"/>
                  </a:lnTo>
                  <a:lnTo>
                    <a:pt x="109181" y="69964"/>
                  </a:lnTo>
                  <a:lnTo>
                    <a:pt x="122110" y="71069"/>
                  </a:lnTo>
                  <a:lnTo>
                    <a:pt x="124218" y="69964"/>
                  </a:lnTo>
                  <a:lnTo>
                    <a:pt x="126949" y="68541"/>
                  </a:lnTo>
                  <a:lnTo>
                    <a:pt x="127990" y="67983"/>
                  </a:lnTo>
                  <a:lnTo>
                    <a:pt x="129438" y="64147"/>
                  </a:lnTo>
                  <a:lnTo>
                    <a:pt x="129463" y="61785"/>
                  </a:lnTo>
                  <a:close/>
                </a:path>
                <a:path w="156210" h="97790">
                  <a:moveTo>
                    <a:pt x="155714" y="5283"/>
                  </a:moveTo>
                  <a:lnTo>
                    <a:pt x="155232" y="0"/>
                  </a:lnTo>
                  <a:lnTo>
                    <a:pt x="137668" y="9588"/>
                  </a:lnTo>
                  <a:lnTo>
                    <a:pt x="120777" y="15976"/>
                  </a:lnTo>
                  <a:lnTo>
                    <a:pt x="86080" y="22212"/>
                  </a:lnTo>
                  <a:lnTo>
                    <a:pt x="112712" y="22212"/>
                  </a:lnTo>
                  <a:lnTo>
                    <a:pt x="120230" y="20688"/>
                  </a:lnTo>
                  <a:lnTo>
                    <a:pt x="133070" y="17183"/>
                  </a:lnTo>
                  <a:lnTo>
                    <a:pt x="137795" y="15646"/>
                  </a:lnTo>
                  <a:lnTo>
                    <a:pt x="155714" y="5283"/>
                  </a:lnTo>
                  <a:close/>
                </a:path>
              </a:pathLst>
            </a:custGeom>
            <a:solidFill>
              <a:srgbClr val="FAC601"/>
            </a:solidFill>
          </p:spPr>
          <p:txBody>
            <a:bodyPr wrap="square" lIns="0" tIns="0" rIns="0" bIns="0" rtlCol="0"/>
            <a:lstStyle/>
            <a:p>
              <a:endParaRPr/>
            </a:p>
          </p:txBody>
        </p:sp>
        <p:pic>
          <p:nvPicPr>
            <p:cNvPr id="16" name="object 16"/>
            <p:cNvPicPr/>
            <p:nvPr/>
          </p:nvPicPr>
          <p:blipFill>
            <a:blip r:embed="rId9" cstate="print"/>
            <a:stretch>
              <a:fillRect/>
            </a:stretch>
          </p:blipFill>
          <p:spPr>
            <a:xfrm>
              <a:off x="2573959" y="1138300"/>
              <a:ext cx="6642" cy="2565"/>
            </a:xfrm>
            <a:prstGeom prst="rect">
              <a:avLst/>
            </a:prstGeom>
          </p:spPr>
        </p:pic>
        <p:pic>
          <p:nvPicPr>
            <p:cNvPr id="17" name="object 17"/>
            <p:cNvPicPr/>
            <p:nvPr/>
          </p:nvPicPr>
          <p:blipFill>
            <a:blip r:embed="rId10" cstate="print"/>
            <a:stretch>
              <a:fillRect/>
            </a:stretch>
          </p:blipFill>
          <p:spPr>
            <a:xfrm>
              <a:off x="2556455" y="1083891"/>
              <a:ext cx="76104" cy="82643"/>
            </a:xfrm>
            <a:prstGeom prst="rect">
              <a:avLst/>
            </a:prstGeom>
          </p:spPr>
        </p:pic>
        <p:pic>
          <p:nvPicPr>
            <p:cNvPr id="18" name="object 18"/>
            <p:cNvPicPr/>
            <p:nvPr/>
          </p:nvPicPr>
          <p:blipFill>
            <a:blip r:embed="rId11" cstate="print"/>
            <a:stretch>
              <a:fillRect/>
            </a:stretch>
          </p:blipFill>
          <p:spPr>
            <a:xfrm>
              <a:off x="2565742" y="1137170"/>
              <a:ext cx="29248" cy="15773"/>
            </a:xfrm>
            <a:prstGeom prst="rect">
              <a:avLst/>
            </a:prstGeom>
          </p:spPr>
        </p:pic>
        <p:pic>
          <p:nvPicPr>
            <p:cNvPr id="19" name="object 19"/>
            <p:cNvPicPr/>
            <p:nvPr/>
          </p:nvPicPr>
          <p:blipFill>
            <a:blip r:embed="rId12" cstate="print"/>
            <a:stretch>
              <a:fillRect/>
            </a:stretch>
          </p:blipFill>
          <p:spPr>
            <a:xfrm>
              <a:off x="2543159" y="1040348"/>
              <a:ext cx="314471" cy="127342"/>
            </a:xfrm>
            <a:prstGeom prst="rect">
              <a:avLst/>
            </a:prstGeom>
          </p:spPr>
        </p:pic>
        <p:pic>
          <p:nvPicPr>
            <p:cNvPr id="20" name="object 20"/>
            <p:cNvPicPr/>
            <p:nvPr/>
          </p:nvPicPr>
          <p:blipFill>
            <a:blip r:embed="rId6" cstate="print"/>
            <a:stretch>
              <a:fillRect/>
            </a:stretch>
          </p:blipFill>
          <p:spPr>
            <a:xfrm>
              <a:off x="2433345" y="693369"/>
              <a:ext cx="33858" cy="6921"/>
            </a:xfrm>
            <a:prstGeom prst="rect">
              <a:avLst/>
            </a:prstGeom>
          </p:spPr>
        </p:pic>
        <p:sp>
          <p:nvSpPr>
            <p:cNvPr id="21" name="object 21"/>
            <p:cNvSpPr/>
            <p:nvPr/>
          </p:nvSpPr>
          <p:spPr>
            <a:xfrm>
              <a:off x="2375940" y="654591"/>
              <a:ext cx="37465" cy="31750"/>
            </a:xfrm>
            <a:custGeom>
              <a:avLst/>
              <a:gdLst/>
              <a:ahLst/>
              <a:cxnLst/>
              <a:rect l="l" t="t" r="r" b="b"/>
              <a:pathLst>
                <a:path w="37464" h="31750">
                  <a:moveTo>
                    <a:pt x="15100" y="0"/>
                  </a:moveTo>
                  <a:lnTo>
                    <a:pt x="14376" y="177"/>
                  </a:lnTo>
                  <a:lnTo>
                    <a:pt x="14040" y="533"/>
                  </a:lnTo>
                  <a:lnTo>
                    <a:pt x="13995" y="2082"/>
                  </a:lnTo>
                  <a:lnTo>
                    <a:pt x="14096" y="2387"/>
                  </a:lnTo>
                  <a:lnTo>
                    <a:pt x="14414" y="15824"/>
                  </a:lnTo>
                  <a:lnTo>
                    <a:pt x="4038" y="20459"/>
                  </a:lnTo>
                  <a:lnTo>
                    <a:pt x="1676" y="21399"/>
                  </a:lnTo>
                  <a:lnTo>
                    <a:pt x="419" y="21717"/>
                  </a:lnTo>
                  <a:lnTo>
                    <a:pt x="0" y="21755"/>
                  </a:lnTo>
                  <a:lnTo>
                    <a:pt x="2971" y="22898"/>
                  </a:lnTo>
                  <a:lnTo>
                    <a:pt x="11582" y="26377"/>
                  </a:lnTo>
                  <a:lnTo>
                    <a:pt x="18745" y="31203"/>
                  </a:lnTo>
                  <a:lnTo>
                    <a:pt x="29286" y="30454"/>
                  </a:lnTo>
                  <a:lnTo>
                    <a:pt x="36804" y="17792"/>
                  </a:lnTo>
                  <a:lnTo>
                    <a:pt x="37020" y="17500"/>
                  </a:lnTo>
                  <a:lnTo>
                    <a:pt x="37325" y="16992"/>
                  </a:lnTo>
                  <a:lnTo>
                    <a:pt x="35890" y="14020"/>
                  </a:lnTo>
                  <a:lnTo>
                    <a:pt x="35255" y="12192"/>
                  </a:lnTo>
                  <a:lnTo>
                    <a:pt x="35090" y="11798"/>
                  </a:lnTo>
                  <a:lnTo>
                    <a:pt x="29946" y="3937"/>
                  </a:lnTo>
                  <a:lnTo>
                    <a:pt x="21666" y="1346"/>
                  </a:lnTo>
                  <a:lnTo>
                    <a:pt x="18046" y="533"/>
                  </a:lnTo>
                  <a:lnTo>
                    <a:pt x="15100" y="0"/>
                  </a:lnTo>
                  <a:close/>
                </a:path>
              </a:pathLst>
            </a:custGeom>
            <a:solidFill>
              <a:srgbClr val="1285C6"/>
            </a:solidFill>
          </p:spPr>
          <p:txBody>
            <a:bodyPr wrap="square" lIns="0" tIns="0" rIns="0" bIns="0" rtlCol="0"/>
            <a:lstStyle/>
            <a:p>
              <a:endParaRPr/>
            </a:p>
          </p:txBody>
        </p:sp>
        <p:sp>
          <p:nvSpPr>
            <p:cNvPr id="22" name="object 22"/>
            <p:cNvSpPr/>
            <p:nvPr/>
          </p:nvSpPr>
          <p:spPr>
            <a:xfrm>
              <a:off x="2365904" y="642910"/>
              <a:ext cx="99695" cy="56515"/>
            </a:xfrm>
            <a:custGeom>
              <a:avLst/>
              <a:gdLst/>
              <a:ahLst/>
              <a:cxnLst/>
              <a:rect l="l" t="t" r="r" b="b"/>
              <a:pathLst>
                <a:path w="99694" h="56515">
                  <a:moveTo>
                    <a:pt x="74412" y="28244"/>
                  </a:moveTo>
                  <a:lnTo>
                    <a:pt x="47536" y="28244"/>
                  </a:lnTo>
                  <a:lnTo>
                    <a:pt x="48152" y="29870"/>
                  </a:lnTo>
                  <a:lnTo>
                    <a:pt x="48641" y="31584"/>
                  </a:lnTo>
                  <a:lnTo>
                    <a:pt x="70167" y="54635"/>
                  </a:lnTo>
                  <a:lnTo>
                    <a:pt x="73079" y="55276"/>
                  </a:lnTo>
                  <a:lnTo>
                    <a:pt x="80146" y="55954"/>
                  </a:lnTo>
                  <a:lnTo>
                    <a:pt x="89418" y="55077"/>
                  </a:lnTo>
                  <a:lnTo>
                    <a:pt x="94132" y="53149"/>
                  </a:lnTo>
                  <a:lnTo>
                    <a:pt x="81340" y="53136"/>
                  </a:lnTo>
                  <a:lnTo>
                    <a:pt x="76073" y="52565"/>
                  </a:lnTo>
                  <a:lnTo>
                    <a:pt x="90545" y="52565"/>
                  </a:lnTo>
                  <a:lnTo>
                    <a:pt x="96735" y="48933"/>
                  </a:lnTo>
                  <a:lnTo>
                    <a:pt x="91734" y="47757"/>
                  </a:lnTo>
                  <a:lnTo>
                    <a:pt x="84964" y="43786"/>
                  </a:lnTo>
                  <a:lnTo>
                    <a:pt x="77663" y="35381"/>
                  </a:lnTo>
                  <a:lnTo>
                    <a:pt x="74412" y="28244"/>
                  </a:lnTo>
                  <a:close/>
                </a:path>
                <a:path w="99694" h="56515">
                  <a:moveTo>
                    <a:pt x="69951" y="54597"/>
                  </a:moveTo>
                  <a:lnTo>
                    <a:pt x="70127" y="54635"/>
                  </a:lnTo>
                  <a:lnTo>
                    <a:pt x="69951" y="54597"/>
                  </a:lnTo>
                  <a:close/>
                </a:path>
                <a:path w="99694" h="56515">
                  <a:moveTo>
                    <a:pt x="97497" y="48475"/>
                  </a:moveTo>
                  <a:lnTo>
                    <a:pt x="90233" y="53098"/>
                  </a:lnTo>
                  <a:lnTo>
                    <a:pt x="81534" y="53149"/>
                  </a:lnTo>
                  <a:lnTo>
                    <a:pt x="94132" y="53149"/>
                  </a:lnTo>
                  <a:lnTo>
                    <a:pt x="99161" y="51092"/>
                  </a:lnTo>
                  <a:lnTo>
                    <a:pt x="98501" y="49987"/>
                  </a:lnTo>
                  <a:lnTo>
                    <a:pt x="98107" y="49390"/>
                  </a:lnTo>
                  <a:lnTo>
                    <a:pt x="98686" y="48996"/>
                  </a:lnTo>
                  <a:lnTo>
                    <a:pt x="97840" y="48983"/>
                  </a:lnTo>
                  <a:lnTo>
                    <a:pt x="97497" y="48475"/>
                  </a:lnTo>
                  <a:close/>
                </a:path>
                <a:path w="99694" h="56515">
                  <a:moveTo>
                    <a:pt x="81412" y="53136"/>
                  </a:moveTo>
                  <a:close/>
                </a:path>
                <a:path w="99694" h="56515">
                  <a:moveTo>
                    <a:pt x="90545" y="52565"/>
                  </a:moveTo>
                  <a:lnTo>
                    <a:pt x="76073" y="52565"/>
                  </a:lnTo>
                  <a:lnTo>
                    <a:pt x="81412" y="53136"/>
                  </a:lnTo>
                  <a:lnTo>
                    <a:pt x="89636" y="53098"/>
                  </a:lnTo>
                  <a:lnTo>
                    <a:pt x="90545" y="52565"/>
                  </a:lnTo>
                  <a:close/>
                </a:path>
                <a:path w="99694" h="56515">
                  <a:moveTo>
                    <a:pt x="98742" y="48958"/>
                  </a:moveTo>
                  <a:lnTo>
                    <a:pt x="98412" y="48996"/>
                  </a:lnTo>
                  <a:lnTo>
                    <a:pt x="98686" y="48996"/>
                  </a:lnTo>
                  <a:close/>
                </a:path>
                <a:path w="99694" h="56515">
                  <a:moveTo>
                    <a:pt x="7010" y="14211"/>
                  </a:moveTo>
                  <a:lnTo>
                    <a:pt x="4521" y="14871"/>
                  </a:lnTo>
                  <a:lnTo>
                    <a:pt x="0" y="20078"/>
                  </a:lnTo>
                  <a:lnTo>
                    <a:pt x="1911" y="26708"/>
                  </a:lnTo>
                  <a:lnTo>
                    <a:pt x="2997" y="31102"/>
                  </a:lnTo>
                  <a:lnTo>
                    <a:pt x="8242" y="33731"/>
                  </a:lnTo>
                  <a:lnTo>
                    <a:pt x="10337" y="33705"/>
                  </a:lnTo>
                  <a:lnTo>
                    <a:pt x="12623" y="32727"/>
                  </a:lnTo>
                  <a:lnTo>
                    <a:pt x="18513" y="30568"/>
                  </a:lnTo>
                  <a:lnTo>
                    <a:pt x="8788" y="30568"/>
                  </a:lnTo>
                  <a:lnTo>
                    <a:pt x="6019" y="29184"/>
                  </a:lnTo>
                  <a:lnTo>
                    <a:pt x="5067" y="26708"/>
                  </a:lnTo>
                  <a:lnTo>
                    <a:pt x="4820" y="25717"/>
                  </a:lnTo>
                  <a:lnTo>
                    <a:pt x="4461" y="24523"/>
                  </a:lnTo>
                  <a:lnTo>
                    <a:pt x="3708" y="20497"/>
                  </a:lnTo>
                  <a:lnTo>
                    <a:pt x="6086" y="17767"/>
                  </a:lnTo>
                  <a:lnTo>
                    <a:pt x="7658" y="17424"/>
                  </a:lnTo>
                  <a:lnTo>
                    <a:pt x="15220" y="17424"/>
                  </a:lnTo>
                  <a:lnTo>
                    <a:pt x="15062" y="17399"/>
                  </a:lnTo>
                  <a:lnTo>
                    <a:pt x="13322" y="15595"/>
                  </a:lnTo>
                  <a:lnTo>
                    <a:pt x="10858" y="14859"/>
                  </a:lnTo>
                  <a:lnTo>
                    <a:pt x="10325" y="14719"/>
                  </a:lnTo>
                  <a:lnTo>
                    <a:pt x="7010" y="14211"/>
                  </a:lnTo>
                  <a:close/>
                </a:path>
                <a:path w="99694" h="56515">
                  <a:moveTo>
                    <a:pt x="24131" y="14363"/>
                  </a:moveTo>
                  <a:lnTo>
                    <a:pt x="21056" y="14363"/>
                  </a:lnTo>
                  <a:lnTo>
                    <a:pt x="21132" y="14782"/>
                  </a:lnTo>
                  <a:lnTo>
                    <a:pt x="21131" y="17399"/>
                  </a:lnTo>
                  <a:lnTo>
                    <a:pt x="21348" y="26174"/>
                  </a:lnTo>
                  <a:lnTo>
                    <a:pt x="11493" y="29870"/>
                  </a:lnTo>
                  <a:lnTo>
                    <a:pt x="9982" y="30518"/>
                  </a:lnTo>
                  <a:lnTo>
                    <a:pt x="8788" y="30568"/>
                  </a:lnTo>
                  <a:lnTo>
                    <a:pt x="18513" y="30568"/>
                  </a:lnTo>
                  <a:lnTo>
                    <a:pt x="24472" y="28384"/>
                  </a:lnTo>
                  <a:lnTo>
                    <a:pt x="24131" y="14363"/>
                  </a:lnTo>
                  <a:close/>
                </a:path>
                <a:path w="99694" h="56515">
                  <a:moveTo>
                    <a:pt x="69634" y="11658"/>
                  </a:moveTo>
                  <a:lnTo>
                    <a:pt x="25234" y="11658"/>
                  </a:lnTo>
                  <a:lnTo>
                    <a:pt x="26771" y="11976"/>
                  </a:lnTo>
                  <a:lnTo>
                    <a:pt x="38722" y="13703"/>
                  </a:lnTo>
                  <a:lnTo>
                    <a:pt x="45123" y="23482"/>
                  </a:lnTo>
                  <a:lnTo>
                    <a:pt x="45306" y="23926"/>
                  </a:lnTo>
                  <a:lnTo>
                    <a:pt x="46228" y="26555"/>
                  </a:lnTo>
                  <a:lnTo>
                    <a:pt x="48298" y="30530"/>
                  </a:lnTo>
                  <a:lnTo>
                    <a:pt x="48069" y="29730"/>
                  </a:lnTo>
                  <a:lnTo>
                    <a:pt x="47811" y="28968"/>
                  </a:lnTo>
                  <a:lnTo>
                    <a:pt x="47536" y="28244"/>
                  </a:lnTo>
                  <a:lnTo>
                    <a:pt x="74412" y="28244"/>
                  </a:lnTo>
                  <a:lnTo>
                    <a:pt x="71069" y="20904"/>
                  </a:lnTo>
                  <a:lnTo>
                    <a:pt x="70196" y="12705"/>
                  </a:lnTo>
                  <a:lnTo>
                    <a:pt x="69634" y="11658"/>
                  </a:lnTo>
                  <a:close/>
                </a:path>
                <a:path w="99694" h="56515">
                  <a:moveTo>
                    <a:pt x="17181" y="17729"/>
                  </a:moveTo>
                  <a:lnTo>
                    <a:pt x="9677" y="17729"/>
                  </a:lnTo>
                  <a:lnTo>
                    <a:pt x="9855" y="17767"/>
                  </a:lnTo>
                  <a:lnTo>
                    <a:pt x="10541" y="17970"/>
                  </a:lnTo>
                  <a:lnTo>
                    <a:pt x="12941" y="18986"/>
                  </a:lnTo>
                  <a:lnTo>
                    <a:pt x="13906" y="21513"/>
                  </a:lnTo>
                  <a:lnTo>
                    <a:pt x="13677" y="22580"/>
                  </a:lnTo>
                  <a:lnTo>
                    <a:pt x="13100" y="23482"/>
                  </a:lnTo>
                  <a:lnTo>
                    <a:pt x="12985" y="23926"/>
                  </a:lnTo>
                  <a:lnTo>
                    <a:pt x="13931" y="24523"/>
                  </a:lnTo>
                  <a:lnTo>
                    <a:pt x="13525" y="25044"/>
                  </a:lnTo>
                  <a:lnTo>
                    <a:pt x="13220" y="25349"/>
                  </a:lnTo>
                  <a:lnTo>
                    <a:pt x="17259" y="25717"/>
                  </a:lnTo>
                  <a:lnTo>
                    <a:pt x="18821" y="23926"/>
                  </a:lnTo>
                  <a:lnTo>
                    <a:pt x="20231" y="21450"/>
                  </a:lnTo>
                  <a:lnTo>
                    <a:pt x="20802" y="18110"/>
                  </a:lnTo>
                  <a:lnTo>
                    <a:pt x="18732" y="17945"/>
                  </a:lnTo>
                  <a:lnTo>
                    <a:pt x="17181" y="17729"/>
                  </a:lnTo>
                  <a:close/>
                </a:path>
                <a:path w="99694" h="56515">
                  <a:moveTo>
                    <a:pt x="9761" y="17752"/>
                  </a:moveTo>
                  <a:close/>
                </a:path>
                <a:path w="99694" h="56515">
                  <a:moveTo>
                    <a:pt x="15220" y="17424"/>
                  </a:moveTo>
                  <a:lnTo>
                    <a:pt x="7658" y="17424"/>
                  </a:lnTo>
                  <a:lnTo>
                    <a:pt x="9761" y="17752"/>
                  </a:lnTo>
                  <a:lnTo>
                    <a:pt x="17181" y="17729"/>
                  </a:lnTo>
                  <a:lnTo>
                    <a:pt x="15220" y="17424"/>
                  </a:lnTo>
                  <a:close/>
                </a:path>
                <a:path w="99694" h="56515">
                  <a:moveTo>
                    <a:pt x="21061" y="14579"/>
                  </a:moveTo>
                  <a:lnTo>
                    <a:pt x="21066" y="14782"/>
                  </a:lnTo>
                  <a:lnTo>
                    <a:pt x="21061" y="14579"/>
                  </a:lnTo>
                  <a:close/>
                </a:path>
                <a:path w="99694" h="56515">
                  <a:moveTo>
                    <a:pt x="24879" y="8432"/>
                  </a:moveTo>
                  <a:lnTo>
                    <a:pt x="23025" y="8801"/>
                  </a:lnTo>
                  <a:lnTo>
                    <a:pt x="20430" y="11658"/>
                  </a:lnTo>
                  <a:lnTo>
                    <a:pt x="20309" y="11976"/>
                  </a:lnTo>
                  <a:lnTo>
                    <a:pt x="21061" y="14579"/>
                  </a:lnTo>
                  <a:lnTo>
                    <a:pt x="21056" y="14363"/>
                  </a:lnTo>
                  <a:lnTo>
                    <a:pt x="24131" y="14363"/>
                  </a:lnTo>
                  <a:lnTo>
                    <a:pt x="24019" y="13703"/>
                  </a:lnTo>
                  <a:lnTo>
                    <a:pt x="23939" y="13436"/>
                  </a:lnTo>
                  <a:lnTo>
                    <a:pt x="23837" y="12471"/>
                  </a:lnTo>
                  <a:lnTo>
                    <a:pt x="24422" y="11836"/>
                  </a:lnTo>
                  <a:lnTo>
                    <a:pt x="25234" y="11658"/>
                  </a:lnTo>
                  <a:lnTo>
                    <a:pt x="69634" y="11658"/>
                  </a:lnTo>
                  <a:lnTo>
                    <a:pt x="68345" y="9258"/>
                  </a:lnTo>
                  <a:lnTo>
                    <a:pt x="28879" y="9258"/>
                  </a:lnTo>
                  <a:lnTo>
                    <a:pt x="27901" y="9042"/>
                  </a:lnTo>
                  <a:lnTo>
                    <a:pt x="27317" y="8953"/>
                  </a:lnTo>
                  <a:lnTo>
                    <a:pt x="24879" y="8432"/>
                  </a:lnTo>
                  <a:close/>
                </a:path>
                <a:path w="99694" h="56515">
                  <a:moveTo>
                    <a:pt x="47332" y="0"/>
                  </a:moveTo>
                  <a:lnTo>
                    <a:pt x="45288" y="1752"/>
                  </a:lnTo>
                  <a:lnTo>
                    <a:pt x="37909" y="6324"/>
                  </a:lnTo>
                  <a:lnTo>
                    <a:pt x="28879" y="9258"/>
                  </a:lnTo>
                  <a:lnTo>
                    <a:pt x="68345" y="9258"/>
                  </a:lnTo>
                  <a:lnTo>
                    <a:pt x="67613" y="7894"/>
                  </a:lnTo>
                  <a:lnTo>
                    <a:pt x="61255" y="4600"/>
                  </a:lnTo>
                  <a:lnTo>
                    <a:pt x="49060" y="952"/>
                  </a:lnTo>
                  <a:lnTo>
                    <a:pt x="47332" y="0"/>
                  </a:lnTo>
                  <a:close/>
                </a:path>
              </a:pathLst>
            </a:custGeom>
            <a:solidFill>
              <a:srgbClr val="9DD3F3"/>
            </a:solidFill>
          </p:spPr>
          <p:txBody>
            <a:bodyPr wrap="square" lIns="0" tIns="0" rIns="0" bIns="0" rtlCol="0"/>
            <a:lstStyle/>
            <a:p>
              <a:endParaRPr/>
            </a:p>
          </p:txBody>
        </p:sp>
        <p:sp>
          <p:nvSpPr>
            <p:cNvPr id="23" name="object 23"/>
            <p:cNvSpPr/>
            <p:nvPr/>
          </p:nvSpPr>
          <p:spPr>
            <a:xfrm>
              <a:off x="2369654" y="660501"/>
              <a:ext cx="16510" cy="15875"/>
            </a:xfrm>
            <a:custGeom>
              <a:avLst/>
              <a:gdLst/>
              <a:ahLst/>
              <a:cxnLst/>
              <a:rect l="l" t="t" r="r" b="b"/>
              <a:pathLst>
                <a:path w="16510" h="15875">
                  <a:moveTo>
                    <a:pt x="13589" y="8026"/>
                  </a:moveTo>
                  <a:lnTo>
                    <a:pt x="12687" y="7912"/>
                  </a:lnTo>
                  <a:lnTo>
                    <a:pt x="11772" y="7797"/>
                  </a:lnTo>
                  <a:lnTo>
                    <a:pt x="11455" y="7759"/>
                  </a:lnTo>
                  <a:lnTo>
                    <a:pt x="10401" y="7632"/>
                  </a:lnTo>
                  <a:lnTo>
                    <a:pt x="10680" y="7264"/>
                  </a:lnTo>
                  <a:lnTo>
                    <a:pt x="9105" y="6261"/>
                  </a:lnTo>
                  <a:lnTo>
                    <a:pt x="9918" y="4991"/>
                  </a:lnTo>
                  <a:lnTo>
                    <a:pt x="10147" y="3924"/>
                  </a:lnTo>
                  <a:lnTo>
                    <a:pt x="9182" y="1397"/>
                  </a:lnTo>
                  <a:lnTo>
                    <a:pt x="6781" y="393"/>
                  </a:lnTo>
                  <a:lnTo>
                    <a:pt x="5842" y="139"/>
                  </a:lnTo>
                  <a:lnTo>
                    <a:pt x="5003" y="12"/>
                  </a:lnTo>
                  <a:lnTo>
                    <a:pt x="4076" y="0"/>
                  </a:lnTo>
                  <a:lnTo>
                    <a:pt x="3251" y="177"/>
                  </a:lnTo>
                  <a:lnTo>
                    <a:pt x="2527" y="482"/>
                  </a:lnTo>
                  <a:lnTo>
                    <a:pt x="1879" y="876"/>
                  </a:lnTo>
                  <a:lnTo>
                    <a:pt x="1346" y="1320"/>
                  </a:lnTo>
                  <a:lnTo>
                    <a:pt x="0" y="3187"/>
                  </a:lnTo>
                  <a:lnTo>
                    <a:pt x="685" y="6858"/>
                  </a:lnTo>
                  <a:lnTo>
                    <a:pt x="1092" y="8229"/>
                  </a:lnTo>
                  <a:lnTo>
                    <a:pt x="1308" y="9118"/>
                  </a:lnTo>
                  <a:lnTo>
                    <a:pt x="2260" y="11595"/>
                  </a:lnTo>
                  <a:lnTo>
                    <a:pt x="5041" y="12979"/>
                  </a:lnTo>
                  <a:lnTo>
                    <a:pt x="6223" y="12928"/>
                  </a:lnTo>
                  <a:lnTo>
                    <a:pt x="7962" y="12192"/>
                  </a:lnTo>
                  <a:lnTo>
                    <a:pt x="10998" y="11061"/>
                  </a:lnTo>
                  <a:lnTo>
                    <a:pt x="13589" y="8026"/>
                  </a:lnTo>
                  <a:close/>
                </a:path>
                <a:path w="16510" h="15875">
                  <a:moveTo>
                    <a:pt x="16040" y="9829"/>
                  </a:moveTo>
                  <a:lnTo>
                    <a:pt x="12788" y="13703"/>
                  </a:lnTo>
                  <a:lnTo>
                    <a:pt x="8877" y="15138"/>
                  </a:lnTo>
                  <a:lnTo>
                    <a:pt x="8255" y="15405"/>
                  </a:lnTo>
                  <a:lnTo>
                    <a:pt x="7658" y="15595"/>
                  </a:lnTo>
                  <a:lnTo>
                    <a:pt x="7073" y="15722"/>
                  </a:lnTo>
                  <a:lnTo>
                    <a:pt x="10972" y="15773"/>
                  </a:lnTo>
                  <a:lnTo>
                    <a:pt x="14427" y="11950"/>
                  </a:lnTo>
                  <a:lnTo>
                    <a:pt x="16040" y="9829"/>
                  </a:lnTo>
                  <a:close/>
                </a:path>
              </a:pathLst>
            </a:custGeom>
            <a:solidFill>
              <a:srgbClr val="1285C6"/>
            </a:solidFill>
          </p:spPr>
          <p:txBody>
            <a:bodyPr wrap="square" lIns="0" tIns="0" rIns="0" bIns="0" rtlCol="0"/>
            <a:lstStyle/>
            <a:p>
              <a:endParaRPr/>
            </a:p>
          </p:txBody>
        </p:sp>
        <p:pic>
          <p:nvPicPr>
            <p:cNvPr id="24" name="object 24"/>
            <p:cNvPicPr/>
            <p:nvPr/>
          </p:nvPicPr>
          <p:blipFill>
            <a:blip r:embed="rId7" cstate="print"/>
            <a:stretch>
              <a:fillRect/>
            </a:stretch>
          </p:blipFill>
          <p:spPr>
            <a:xfrm>
              <a:off x="2301646" y="666851"/>
              <a:ext cx="12280" cy="12776"/>
            </a:xfrm>
            <a:prstGeom prst="rect">
              <a:avLst/>
            </a:prstGeom>
          </p:spPr>
        </p:pic>
        <p:pic>
          <p:nvPicPr>
            <p:cNvPr id="25" name="object 25"/>
            <p:cNvPicPr/>
            <p:nvPr/>
          </p:nvPicPr>
          <p:blipFill>
            <a:blip r:embed="rId13" cstate="print"/>
            <a:stretch>
              <a:fillRect/>
            </a:stretch>
          </p:blipFill>
          <p:spPr>
            <a:xfrm>
              <a:off x="2237415" y="610693"/>
              <a:ext cx="300641" cy="589058"/>
            </a:xfrm>
            <a:prstGeom prst="rect">
              <a:avLst/>
            </a:prstGeom>
          </p:spPr>
        </p:pic>
        <p:pic>
          <p:nvPicPr>
            <p:cNvPr id="26" name="object 26"/>
            <p:cNvPicPr/>
            <p:nvPr/>
          </p:nvPicPr>
          <p:blipFill>
            <a:blip r:embed="rId14" cstate="print"/>
            <a:stretch>
              <a:fillRect/>
            </a:stretch>
          </p:blipFill>
          <p:spPr>
            <a:xfrm>
              <a:off x="2505722" y="1138300"/>
              <a:ext cx="6642" cy="2565"/>
            </a:xfrm>
            <a:prstGeom prst="rect">
              <a:avLst/>
            </a:prstGeom>
          </p:spPr>
        </p:pic>
        <p:pic>
          <p:nvPicPr>
            <p:cNvPr id="27" name="object 27"/>
            <p:cNvPicPr/>
            <p:nvPr/>
          </p:nvPicPr>
          <p:blipFill>
            <a:blip r:embed="rId15" cstate="print"/>
            <a:stretch>
              <a:fillRect/>
            </a:stretch>
          </p:blipFill>
          <p:spPr>
            <a:xfrm>
              <a:off x="2453760" y="1083891"/>
              <a:ext cx="76104" cy="82643"/>
            </a:xfrm>
            <a:prstGeom prst="rect">
              <a:avLst/>
            </a:prstGeom>
          </p:spPr>
        </p:pic>
        <p:pic>
          <p:nvPicPr>
            <p:cNvPr id="28" name="object 28"/>
            <p:cNvPicPr/>
            <p:nvPr/>
          </p:nvPicPr>
          <p:blipFill>
            <a:blip r:embed="rId16" cstate="print"/>
            <a:stretch>
              <a:fillRect/>
            </a:stretch>
          </p:blipFill>
          <p:spPr>
            <a:xfrm>
              <a:off x="2491346" y="1137171"/>
              <a:ext cx="29248" cy="15773"/>
            </a:xfrm>
            <a:prstGeom prst="rect">
              <a:avLst/>
            </a:prstGeom>
          </p:spPr>
        </p:pic>
        <p:sp>
          <p:nvSpPr>
            <p:cNvPr id="29" name="object 29"/>
            <p:cNvSpPr/>
            <p:nvPr/>
          </p:nvSpPr>
          <p:spPr>
            <a:xfrm>
              <a:off x="2532797" y="546162"/>
              <a:ext cx="20955" cy="20320"/>
            </a:xfrm>
            <a:custGeom>
              <a:avLst/>
              <a:gdLst/>
              <a:ahLst/>
              <a:cxnLst/>
              <a:rect l="l" t="t" r="r" b="b"/>
              <a:pathLst>
                <a:path w="20955" h="20320">
                  <a:moveTo>
                    <a:pt x="16090" y="0"/>
                  </a:moveTo>
                  <a:lnTo>
                    <a:pt x="10363" y="0"/>
                  </a:lnTo>
                  <a:lnTo>
                    <a:pt x="4635" y="0"/>
                  </a:lnTo>
                  <a:lnTo>
                    <a:pt x="0" y="4533"/>
                  </a:lnTo>
                  <a:lnTo>
                    <a:pt x="0" y="15697"/>
                  </a:lnTo>
                  <a:lnTo>
                    <a:pt x="4635" y="20231"/>
                  </a:lnTo>
                  <a:lnTo>
                    <a:pt x="16090" y="20231"/>
                  </a:lnTo>
                  <a:lnTo>
                    <a:pt x="20726" y="15697"/>
                  </a:lnTo>
                  <a:lnTo>
                    <a:pt x="20726" y="4533"/>
                  </a:lnTo>
                  <a:lnTo>
                    <a:pt x="16090" y="0"/>
                  </a:lnTo>
                  <a:close/>
                </a:path>
              </a:pathLst>
            </a:custGeom>
            <a:solidFill>
              <a:srgbClr val="A15B44"/>
            </a:solidFill>
          </p:spPr>
          <p:txBody>
            <a:bodyPr wrap="square" lIns="0" tIns="0" rIns="0" bIns="0" rtlCol="0"/>
            <a:lstStyle/>
            <a:p>
              <a:endParaRPr/>
            </a:p>
          </p:txBody>
        </p:sp>
        <p:sp>
          <p:nvSpPr>
            <p:cNvPr id="30" name="object 30"/>
            <p:cNvSpPr/>
            <p:nvPr/>
          </p:nvSpPr>
          <p:spPr>
            <a:xfrm>
              <a:off x="2422779" y="551598"/>
              <a:ext cx="128905" cy="86995"/>
            </a:xfrm>
            <a:custGeom>
              <a:avLst/>
              <a:gdLst/>
              <a:ahLst/>
              <a:cxnLst/>
              <a:rect l="l" t="t" r="r" b="b"/>
              <a:pathLst>
                <a:path w="128905" h="86995">
                  <a:moveTo>
                    <a:pt x="9779" y="84848"/>
                  </a:moveTo>
                  <a:lnTo>
                    <a:pt x="6121" y="70827"/>
                  </a:lnTo>
                  <a:lnTo>
                    <a:pt x="4025" y="69240"/>
                  </a:lnTo>
                  <a:lnTo>
                    <a:pt x="1981" y="67500"/>
                  </a:lnTo>
                  <a:lnTo>
                    <a:pt x="0" y="65570"/>
                  </a:lnTo>
                  <a:lnTo>
                    <a:pt x="2451" y="82880"/>
                  </a:lnTo>
                  <a:lnTo>
                    <a:pt x="9779" y="84848"/>
                  </a:lnTo>
                  <a:close/>
                </a:path>
                <a:path w="128905" h="86995">
                  <a:moveTo>
                    <a:pt x="24650" y="86410"/>
                  </a:moveTo>
                  <a:lnTo>
                    <a:pt x="23406" y="84480"/>
                  </a:lnTo>
                  <a:lnTo>
                    <a:pt x="21894" y="82042"/>
                  </a:lnTo>
                  <a:lnTo>
                    <a:pt x="20256" y="79222"/>
                  </a:lnTo>
                  <a:lnTo>
                    <a:pt x="15798" y="77216"/>
                  </a:lnTo>
                  <a:lnTo>
                    <a:pt x="11290" y="74650"/>
                  </a:lnTo>
                  <a:lnTo>
                    <a:pt x="6959" y="71450"/>
                  </a:lnTo>
                  <a:lnTo>
                    <a:pt x="7823" y="73469"/>
                  </a:lnTo>
                  <a:lnTo>
                    <a:pt x="22682" y="86194"/>
                  </a:lnTo>
                  <a:lnTo>
                    <a:pt x="24650" y="86410"/>
                  </a:lnTo>
                  <a:close/>
                </a:path>
                <a:path w="128905" h="86995">
                  <a:moveTo>
                    <a:pt x="125171" y="2095"/>
                  </a:moveTo>
                  <a:lnTo>
                    <a:pt x="123024" y="0"/>
                  </a:lnTo>
                  <a:lnTo>
                    <a:pt x="120370" y="0"/>
                  </a:lnTo>
                  <a:lnTo>
                    <a:pt x="117716" y="0"/>
                  </a:lnTo>
                  <a:lnTo>
                    <a:pt x="115570" y="2095"/>
                  </a:lnTo>
                  <a:lnTo>
                    <a:pt x="115570" y="7277"/>
                  </a:lnTo>
                  <a:lnTo>
                    <a:pt x="117716" y="9372"/>
                  </a:lnTo>
                  <a:lnTo>
                    <a:pt x="123024" y="9372"/>
                  </a:lnTo>
                  <a:lnTo>
                    <a:pt x="125171" y="7277"/>
                  </a:lnTo>
                  <a:lnTo>
                    <a:pt x="125171" y="2095"/>
                  </a:lnTo>
                  <a:close/>
                </a:path>
                <a:path w="128905" h="86995">
                  <a:moveTo>
                    <a:pt x="128663" y="23241"/>
                  </a:moveTo>
                  <a:lnTo>
                    <a:pt x="126123" y="24320"/>
                  </a:lnTo>
                  <a:lnTo>
                    <a:pt x="123329" y="24917"/>
                  </a:lnTo>
                  <a:lnTo>
                    <a:pt x="117551" y="24917"/>
                  </a:lnTo>
                  <a:lnTo>
                    <a:pt x="114858" y="24371"/>
                  </a:lnTo>
                  <a:lnTo>
                    <a:pt x="112407" y="23368"/>
                  </a:lnTo>
                  <a:lnTo>
                    <a:pt x="112839" y="34937"/>
                  </a:lnTo>
                  <a:lnTo>
                    <a:pt x="113563" y="58127"/>
                  </a:lnTo>
                  <a:lnTo>
                    <a:pt x="115404" y="57962"/>
                  </a:lnTo>
                  <a:lnTo>
                    <a:pt x="115125" y="56908"/>
                  </a:lnTo>
                  <a:lnTo>
                    <a:pt x="115100" y="56781"/>
                  </a:lnTo>
                  <a:lnTo>
                    <a:pt x="114833" y="56908"/>
                  </a:lnTo>
                  <a:lnTo>
                    <a:pt x="115087" y="56743"/>
                  </a:lnTo>
                  <a:lnTo>
                    <a:pt x="120345" y="54406"/>
                  </a:lnTo>
                  <a:lnTo>
                    <a:pt x="125056" y="55943"/>
                  </a:lnTo>
                  <a:lnTo>
                    <a:pt x="126682" y="56629"/>
                  </a:lnTo>
                  <a:lnTo>
                    <a:pt x="126923" y="54406"/>
                  </a:lnTo>
                  <a:lnTo>
                    <a:pt x="127622" y="47929"/>
                  </a:lnTo>
                  <a:lnTo>
                    <a:pt x="128206" y="40068"/>
                  </a:lnTo>
                  <a:lnTo>
                    <a:pt x="128536" y="32131"/>
                  </a:lnTo>
                  <a:lnTo>
                    <a:pt x="128638" y="24917"/>
                  </a:lnTo>
                  <a:lnTo>
                    <a:pt x="128663" y="23241"/>
                  </a:lnTo>
                  <a:close/>
                </a:path>
              </a:pathLst>
            </a:custGeom>
            <a:solidFill>
              <a:srgbClr val="FAC601"/>
            </a:solidFill>
          </p:spPr>
          <p:txBody>
            <a:bodyPr wrap="square" lIns="0" tIns="0" rIns="0" bIns="0" rtlCol="0"/>
            <a:lstStyle/>
            <a:p>
              <a:endParaRPr/>
            </a:p>
          </p:txBody>
        </p:sp>
        <p:sp>
          <p:nvSpPr>
            <p:cNvPr id="31" name="object 31"/>
            <p:cNvSpPr/>
            <p:nvPr/>
          </p:nvSpPr>
          <p:spPr>
            <a:xfrm>
              <a:off x="2539644" y="579589"/>
              <a:ext cx="8255" cy="19685"/>
            </a:xfrm>
            <a:custGeom>
              <a:avLst/>
              <a:gdLst/>
              <a:ahLst/>
              <a:cxnLst/>
              <a:rect l="l" t="t" r="r" b="b"/>
              <a:pathLst>
                <a:path w="8255" h="19684">
                  <a:moveTo>
                    <a:pt x="7531" y="5448"/>
                  </a:moveTo>
                  <a:lnTo>
                    <a:pt x="6858" y="4419"/>
                  </a:lnTo>
                  <a:lnTo>
                    <a:pt x="7264" y="3098"/>
                  </a:lnTo>
                  <a:lnTo>
                    <a:pt x="6794" y="1689"/>
                  </a:lnTo>
                  <a:lnTo>
                    <a:pt x="4076" y="0"/>
                  </a:lnTo>
                  <a:lnTo>
                    <a:pt x="1955" y="495"/>
                  </a:lnTo>
                  <a:lnTo>
                    <a:pt x="25" y="3175"/>
                  </a:lnTo>
                  <a:lnTo>
                    <a:pt x="0" y="4597"/>
                  </a:lnTo>
                  <a:lnTo>
                    <a:pt x="673" y="5626"/>
                  </a:lnTo>
                  <a:lnTo>
                    <a:pt x="266" y="6946"/>
                  </a:lnTo>
                  <a:lnTo>
                    <a:pt x="736" y="8356"/>
                  </a:lnTo>
                  <a:lnTo>
                    <a:pt x="2082" y="9194"/>
                  </a:lnTo>
                  <a:lnTo>
                    <a:pt x="2400" y="9334"/>
                  </a:lnTo>
                  <a:lnTo>
                    <a:pt x="3289" y="8953"/>
                  </a:lnTo>
                  <a:lnTo>
                    <a:pt x="4305" y="8902"/>
                  </a:lnTo>
                  <a:lnTo>
                    <a:pt x="5194" y="9245"/>
                  </a:lnTo>
                  <a:lnTo>
                    <a:pt x="5765" y="8978"/>
                  </a:lnTo>
                  <a:lnTo>
                    <a:pt x="6286" y="8559"/>
                  </a:lnTo>
                  <a:lnTo>
                    <a:pt x="7505" y="6870"/>
                  </a:lnTo>
                  <a:lnTo>
                    <a:pt x="7531" y="5448"/>
                  </a:lnTo>
                  <a:close/>
                </a:path>
                <a:path w="8255" h="19684">
                  <a:moveTo>
                    <a:pt x="8255" y="15976"/>
                  </a:moveTo>
                  <a:lnTo>
                    <a:pt x="8140" y="14224"/>
                  </a:lnTo>
                  <a:lnTo>
                    <a:pt x="7086" y="13131"/>
                  </a:lnTo>
                  <a:lnTo>
                    <a:pt x="6972" y="13512"/>
                  </a:lnTo>
                  <a:lnTo>
                    <a:pt x="6794" y="13893"/>
                  </a:lnTo>
                  <a:lnTo>
                    <a:pt x="5384" y="15862"/>
                  </a:lnTo>
                  <a:lnTo>
                    <a:pt x="3149" y="16370"/>
                  </a:lnTo>
                  <a:lnTo>
                    <a:pt x="1320" y="15240"/>
                  </a:lnTo>
                  <a:lnTo>
                    <a:pt x="1117" y="15074"/>
                  </a:lnTo>
                  <a:lnTo>
                    <a:pt x="939" y="14884"/>
                  </a:lnTo>
                  <a:lnTo>
                    <a:pt x="533" y="16256"/>
                  </a:lnTo>
                  <a:lnTo>
                    <a:pt x="1028" y="17729"/>
                  </a:lnTo>
                  <a:lnTo>
                    <a:pt x="3873" y="19481"/>
                  </a:lnTo>
                  <a:lnTo>
                    <a:pt x="6096" y="18973"/>
                  </a:lnTo>
                  <a:lnTo>
                    <a:pt x="8255" y="15976"/>
                  </a:lnTo>
                  <a:close/>
                </a:path>
              </a:pathLst>
            </a:custGeom>
            <a:solidFill>
              <a:srgbClr val="A15B44"/>
            </a:solidFill>
          </p:spPr>
          <p:txBody>
            <a:bodyPr wrap="square" lIns="0" tIns="0" rIns="0" bIns="0" rtlCol="0"/>
            <a:lstStyle/>
            <a:p>
              <a:endParaRPr/>
            </a:p>
          </p:txBody>
        </p:sp>
        <p:pic>
          <p:nvPicPr>
            <p:cNvPr id="32" name="object 32"/>
            <p:cNvPicPr/>
            <p:nvPr/>
          </p:nvPicPr>
          <p:blipFill>
            <a:blip r:embed="rId17" cstate="print"/>
            <a:stretch>
              <a:fillRect/>
            </a:stretch>
          </p:blipFill>
          <p:spPr>
            <a:xfrm>
              <a:off x="2228689" y="696067"/>
              <a:ext cx="477389" cy="471623"/>
            </a:xfrm>
            <a:prstGeom prst="rect">
              <a:avLst/>
            </a:prstGeom>
          </p:spPr>
        </p:pic>
        <p:sp>
          <p:nvSpPr>
            <p:cNvPr id="33" name="object 33"/>
            <p:cNvSpPr/>
            <p:nvPr/>
          </p:nvSpPr>
          <p:spPr>
            <a:xfrm>
              <a:off x="2539250" y="588111"/>
              <a:ext cx="8890" cy="19685"/>
            </a:xfrm>
            <a:custGeom>
              <a:avLst/>
              <a:gdLst/>
              <a:ahLst/>
              <a:cxnLst/>
              <a:rect l="l" t="t" r="r" b="b"/>
              <a:pathLst>
                <a:path w="8889" h="19684">
                  <a:moveTo>
                    <a:pt x="8089" y="4089"/>
                  </a:moveTo>
                  <a:lnTo>
                    <a:pt x="7747" y="1981"/>
                  </a:lnTo>
                  <a:lnTo>
                    <a:pt x="6146" y="990"/>
                  </a:lnTo>
                  <a:lnTo>
                    <a:pt x="4546" y="0"/>
                  </a:lnTo>
                  <a:lnTo>
                    <a:pt x="2311" y="508"/>
                  </a:lnTo>
                  <a:lnTo>
                    <a:pt x="0" y="3746"/>
                  </a:lnTo>
                  <a:lnTo>
                    <a:pt x="342" y="5867"/>
                  </a:lnTo>
                  <a:lnTo>
                    <a:pt x="3543" y="7835"/>
                  </a:lnTo>
                  <a:lnTo>
                    <a:pt x="5778" y="7327"/>
                  </a:lnTo>
                  <a:lnTo>
                    <a:pt x="8089" y="4089"/>
                  </a:lnTo>
                  <a:close/>
                </a:path>
                <a:path w="8889" h="19684">
                  <a:moveTo>
                    <a:pt x="8356" y="16090"/>
                  </a:moveTo>
                  <a:lnTo>
                    <a:pt x="7696" y="14960"/>
                  </a:lnTo>
                  <a:lnTo>
                    <a:pt x="8064" y="13550"/>
                  </a:lnTo>
                  <a:lnTo>
                    <a:pt x="7543" y="12065"/>
                  </a:lnTo>
                  <a:lnTo>
                    <a:pt x="4597" y="10236"/>
                  </a:lnTo>
                  <a:lnTo>
                    <a:pt x="2247" y="10769"/>
                  </a:lnTo>
                  <a:lnTo>
                    <a:pt x="152" y="13690"/>
                  </a:lnTo>
                  <a:lnTo>
                    <a:pt x="101" y="15189"/>
                  </a:lnTo>
                  <a:lnTo>
                    <a:pt x="762" y="16306"/>
                  </a:lnTo>
                  <a:lnTo>
                    <a:pt x="482" y="17399"/>
                  </a:lnTo>
                  <a:lnTo>
                    <a:pt x="723" y="18542"/>
                  </a:lnTo>
                  <a:lnTo>
                    <a:pt x="1435" y="19367"/>
                  </a:lnTo>
                  <a:lnTo>
                    <a:pt x="3594" y="18884"/>
                  </a:lnTo>
                  <a:lnTo>
                    <a:pt x="5537" y="18961"/>
                  </a:lnTo>
                  <a:lnTo>
                    <a:pt x="7086" y="19227"/>
                  </a:lnTo>
                  <a:lnTo>
                    <a:pt x="7366" y="18884"/>
                  </a:lnTo>
                  <a:lnTo>
                    <a:pt x="8305" y="17576"/>
                  </a:lnTo>
                  <a:lnTo>
                    <a:pt x="8356" y="16306"/>
                  </a:lnTo>
                  <a:lnTo>
                    <a:pt x="8356" y="16090"/>
                  </a:lnTo>
                  <a:close/>
                </a:path>
              </a:pathLst>
            </a:custGeom>
            <a:solidFill>
              <a:srgbClr val="A15B44"/>
            </a:solidFill>
          </p:spPr>
          <p:txBody>
            <a:bodyPr wrap="square" lIns="0" tIns="0" rIns="0" bIns="0" rtlCol="0"/>
            <a:lstStyle/>
            <a:p>
              <a:endParaRPr/>
            </a:p>
          </p:txBody>
        </p:sp>
      </p:grpSp>
      <p:sp>
        <p:nvSpPr>
          <p:cNvPr id="34" name="object 34"/>
          <p:cNvSpPr txBox="1"/>
          <p:nvPr/>
        </p:nvSpPr>
        <p:spPr>
          <a:xfrm>
            <a:off x="3006327" y="641837"/>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5" name="object 35"/>
          <p:cNvSpPr txBox="1">
            <a:spLocks noGrp="1"/>
          </p:cNvSpPr>
          <p:nvPr>
            <p:ph type="body" idx="1"/>
          </p:nvPr>
        </p:nvSpPr>
        <p:spPr>
          <a:xfrm>
            <a:off x="544747" y="1983148"/>
            <a:ext cx="6922853" cy="1611339"/>
          </a:xfrm>
          <a:prstGeom prst="rect">
            <a:avLst/>
          </a:prstGeom>
        </p:spPr>
        <p:txBody>
          <a:bodyPr vert="horz" wrap="square" lIns="0" tIns="132715" rIns="0" bIns="0" rtlCol="0">
            <a:spAutoFit/>
          </a:bodyPr>
          <a:lstStyle/>
          <a:p>
            <a:pPr marL="49213" indent="0" algn="ctr" eaLnBrk="1" hangingPunct="1">
              <a:buFont typeface="Georgia" pitchFamily="18" charset="0"/>
              <a:buNone/>
            </a:pPr>
            <a:r>
              <a:rPr lang="ru-RU" sz="2400" kern="1200" dirty="0">
                <a:solidFill>
                  <a:srgbClr val="FF0000"/>
                </a:solidFill>
                <a:latin typeface="Times New Roman" panose="02020603050405020304" pitchFamily="18" charset="0"/>
                <a:ea typeface="+mj-ea"/>
                <a:cs typeface="Times New Roman" panose="02020603050405020304" pitchFamily="18" charset="0"/>
              </a:rPr>
              <a:t>Обучение по охране </a:t>
            </a:r>
            <a:r>
              <a:rPr lang="ru-RU" sz="2400" kern="1200" dirty="0" smtClean="0">
                <a:solidFill>
                  <a:srgbClr val="FF0000"/>
                </a:solidFill>
                <a:latin typeface="Times New Roman" panose="02020603050405020304" pitchFamily="18" charset="0"/>
                <a:ea typeface="+mj-ea"/>
                <a:cs typeface="Times New Roman" panose="02020603050405020304" pitchFamily="18" charset="0"/>
              </a:rPr>
              <a:t>труда</a:t>
            </a:r>
          </a:p>
          <a:p>
            <a:pPr marL="49213" indent="0" algn="ctr" eaLnBrk="1" hangingPunct="1">
              <a:buFont typeface="Georgia" pitchFamily="18" charset="0"/>
              <a:buNone/>
            </a:pPr>
            <a:endParaRPr lang="ru-RU" sz="2400" kern="1200" dirty="0" smtClean="0">
              <a:solidFill>
                <a:srgbClr val="FF0000"/>
              </a:solidFill>
              <a:latin typeface="Times New Roman" panose="02020603050405020304" pitchFamily="18" charset="0"/>
              <a:ea typeface="+mj-ea"/>
              <a:cs typeface="Times New Roman" panose="02020603050405020304" pitchFamily="18" charset="0"/>
            </a:endParaRPr>
          </a:p>
          <a:p>
            <a:pPr marL="49213" indent="0" algn="ctr" eaLnBrk="1" hangingPunct="1">
              <a:buFont typeface="Georgia" pitchFamily="18" charset="0"/>
              <a:buNone/>
            </a:pPr>
            <a:r>
              <a:rPr lang="ru-RU" altLang="ru-RU" sz="2400" kern="1200" dirty="0">
                <a:solidFill>
                  <a:prstClr val="black">
                    <a:lumMod val="75000"/>
                    <a:lumOff val="25000"/>
                  </a:prstClr>
                </a:solidFill>
                <a:latin typeface="Times New Roman" panose="02020603050405020304" pitchFamily="18" charset="0"/>
                <a:ea typeface="+mj-ea"/>
                <a:cs typeface="Times New Roman" panose="02020603050405020304" pitchFamily="18" charset="0"/>
              </a:rPr>
              <a:t>Изменения в обучении по охране труда </a:t>
            </a:r>
            <a:endParaRPr lang="ru-RU" altLang="ru-RU" sz="2400" kern="1200" dirty="0" smtClean="0">
              <a:solidFill>
                <a:prstClr val="black">
                  <a:lumMod val="75000"/>
                  <a:lumOff val="25000"/>
                </a:prstClr>
              </a:solidFill>
              <a:latin typeface="Times New Roman" panose="02020603050405020304" pitchFamily="18" charset="0"/>
              <a:ea typeface="+mj-ea"/>
              <a:cs typeface="Times New Roman" panose="02020603050405020304" pitchFamily="18" charset="0"/>
            </a:endParaRPr>
          </a:p>
          <a:p>
            <a:pPr marL="49213" indent="0" algn="ctr" eaLnBrk="1" hangingPunct="1">
              <a:buFont typeface="Georgia" pitchFamily="18" charset="0"/>
              <a:buNone/>
            </a:pPr>
            <a:r>
              <a:rPr lang="ru-RU" altLang="ru-RU" sz="2400" kern="1200" dirty="0" smtClean="0">
                <a:solidFill>
                  <a:prstClr val="black">
                    <a:lumMod val="75000"/>
                    <a:lumOff val="25000"/>
                  </a:prstClr>
                </a:solidFill>
                <a:latin typeface="Times New Roman" panose="02020603050405020304" pitchFamily="18" charset="0"/>
                <a:ea typeface="+mj-ea"/>
                <a:cs typeface="Times New Roman" panose="02020603050405020304" pitchFamily="18" charset="0"/>
              </a:rPr>
              <a:t>с </a:t>
            </a:r>
            <a:r>
              <a:rPr lang="ru-RU" altLang="ru-RU" sz="2400" kern="1200" dirty="0">
                <a:solidFill>
                  <a:prstClr val="black">
                    <a:lumMod val="75000"/>
                    <a:lumOff val="25000"/>
                  </a:prstClr>
                </a:solidFill>
                <a:latin typeface="Times New Roman" panose="02020603050405020304" pitchFamily="18" charset="0"/>
                <a:ea typeface="+mj-ea"/>
                <a:cs typeface="Times New Roman" panose="02020603050405020304" pitchFamily="18" charset="0"/>
              </a:rPr>
              <a:t>1 </a:t>
            </a:r>
            <a:r>
              <a:rPr lang="ru-RU" altLang="ru-RU" sz="2400" kern="1200" dirty="0" smtClean="0">
                <a:solidFill>
                  <a:prstClr val="black">
                    <a:lumMod val="75000"/>
                    <a:lumOff val="25000"/>
                  </a:prstClr>
                </a:solidFill>
                <a:latin typeface="Times New Roman" panose="02020603050405020304" pitchFamily="18" charset="0"/>
                <a:ea typeface="+mj-ea"/>
                <a:cs typeface="Times New Roman" panose="02020603050405020304" pitchFamily="18" charset="0"/>
              </a:rPr>
              <a:t>сентября 2026 года</a:t>
            </a:r>
            <a:endParaRPr lang="ru-RU" altLang="ru-RU" sz="2400" dirty="0"/>
          </a:p>
        </p:txBody>
      </p:sp>
      <p:sp>
        <p:nvSpPr>
          <p:cNvPr id="36" name="object 36"/>
          <p:cNvSpPr/>
          <p:nvPr/>
        </p:nvSpPr>
        <p:spPr>
          <a:xfrm>
            <a:off x="589503" y="1639586"/>
            <a:ext cx="2797810" cy="0"/>
          </a:xfrm>
          <a:custGeom>
            <a:avLst/>
            <a:gdLst/>
            <a:ahLst/>
            <a:cxnLst/>
            <a:rect l="l" t="t" r="r" b="b"/>
            <a:pathLst>
              <a:path w="2797810">
                <a:moveTo>
                  <a:pt x="0" y="0"/>
                </a:moveTo>
                <a:lnTo>
                  <a:pt x="2797543" y="0"/>
                </a:lnTo>
              </a:path>
            </a:pathLst>
          </a:custGeom>
          <a:ln w="38100">
            <a:solidFill>
              <a:srgbClr val="185292"/>
            </a:solidFill>
          </a:ln>
        </p:spPr>
        <p:txBody>
          <a:bodyPr wrap="square" lIns="0" tIns="0" rIns="0" bIns="0" rtlCol="0"/>
          <a:lstStyle/>
          <a:p>
            <a:endParaRPr/>
          </a:p>
        </p:txBody>
      </p:sp>
      <p:sp>
        <p:nvSpPr>
          <p:cNvPr id="37" name="object 37"/>
          <p:cNvSpPr/>
          <p:nvPr/>
        </p:nvSpPr>
        <p:spPr>
          <a:xfrm>
            <a:off x="565858" y="5943600"/>
            <a:ext cx="1958975" cy="0"/>
          </a:xfrm>
          <a:custGeom>
            <a:avLst/>
            <a:gdLst/>
            <a:ahLst/>
            <a:cxnLst/>
            <a:rect l="l" t="t" r="r" b="b"/>
            <a:pathLst>
              <a:path w="1958975">
                <a:moveTo>
                  <a:pt x="0" y="0"/>
                </a:moveTo>
                <a:lnTo>
                  <a:pt x="1958873" y="0"/>
                </a:lnTo>
              </a:path>
            </a:pathLst>
          </a:custGeom>
          <a:ln w="9525">
            <a:solidFill>
              <a:srgbClr val="1D1D1B"/>
            </a:solidFill>
          </a:ln>
        </p:spPr>
        <p:txBody>
          <a:bodyPr wrap="square" lIns="0" tIns="0" rIns="0" bIns="0" rtlCol="0"/>
          <a:lstStyle/>
          <a:p>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990600" y="1305342"/>
            <a:ext cx="9982200" cy="255454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Тенденция первая</a:t>
            </a:r>
            <a:r>
              <a:rPr lang="ru-RU" sz="2000" dirty="0" smtClean="0">
                <a:latin typeface="Times New Roman" panose="02020603050405020304" pitchFamily="18" charset="0"/>
                <a:cs typeface="Times New Roman" panose="02020603050405020304" pitchFamily="18" charset="0"/>
              </a:rPr>
              <a:t>. Больше практики, меньше формального обучения.</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Тенденция вторая</a:t>
            </a:r>
            <a:r>
              <a:rPr lang="ru-RU" sz="2000" dirty="0" smtClean="0">
                <a:latin typeface="Times New Roman" panose="02020603050405020304" pitchFamily="18" charset="0"/>
                <a:cs typeface="Times New Roman" panose="02020603050405020304" pitchFamily="18" charset="0"/>
              </a:rPr>
              <a:t>. Больше гибкости там, где одинаковые требования не нужны.</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Тенденция третья</a:t>
            </a:r>
            <a:r>
              <a:rPr lang="ru-RU" sz="2000" dirty="0" smtClean="0">
                <a:latin typeface="Times New Roman" panose="02020603050405020304" pitchFamily="18" charset="0"/>
                <a:cs typeface="Times New Roman" panose="02020603050405020304" pitchFamily="18" charset="0"/>
              </a:rPr>
              <a:t>. Больше внимания конкретным ситуациям и категориям работников.</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Тенденция четвертая</a:t>
            </a:r>
            <a:r>
              <a:rPr lang="ru-RU" sz="2000" dirty="0" smtClean="0">
                <a:latin typeface="Times New Roman" panose="02020603050405020304" pitchFamily="18" charset="0"/>
                <a:cs typeface="Times New Roman" panose="02020603050405020304" pitchFamily="18" charset="0"/>
              </a:rPr>
              <a:t>. Больше определенности в документах и распределении ответственности.</a:t>
            </a:r>
            <a:endParaRPr lang="ru-RU"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3</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990600" y="1305342"/>
            <a:ext cx="9903716" cy="4401205"/>
          </a:xfrm>
          <a:prstGeom prst="rect">
            <a:avLst/>
          </a:prstGeom>
        </p:spPr>
        <p:txBody>
          <a:bodyPr wrap="square">
            <a:spAutoFit/>
          </a:bodyPr>
          <a:lstStyle/>
          <a:p>
            <a:pPr algn="ctr"/>
            <a:r>
              <a:rPr lang="ru-RU" sz="2000" b="1" dirty="0" smtClean="0">
                <a:latin typeface="Times New Roman" panose="02020603050405020304" pitchFamily="18" charset="0"/>
                <a:cs typeface="Times New Roman" panose="02020603050405020304" pitchFamily="18" charset="0"/>
              </a:rPr>
              <a:t>Срок действия обновленной версии Порядка обучения № 2464 </a:t>
            </a:r>
          </a:p>
          <a:p>
            <a:pPr algn="ctr"/>
            <a:r>
              <a:rPr lang="ru-RU" sz="2000" b="1" dirty="0" smtClean="0">
                <a:latin typeface="Times New Roman" panose="02020603050405020304" pitchFamily="18" charset="0"/>
                <a:cs typeface="Times New Roman" panose="02020603050405020304" pitchFamily="18" charset="0"/>
              </a:rPr>
              <a:t>установлен до 1 сентября 2032 года.</a:t>
            </a:r>
          </a:p>
          <a:p>
            <a:pPr algn="ctr"/>
            <a:endParaRPr lang="ru-RU" sz="2000" b="1" dirty="0" smtClean="0">
              <a:latin typeface="Times New Roman" panose="02020603050405020304" pitchFamily="18" charset="0"/>
              <a:cs typeface="Times New Roman" panose="02020603050405020304" pitchFamily="18" charset="0"/>
            </a:endParaRPr>
          </a:p>
          <a:p>
            <a:r>
              <a:rPr lang="ru-RU" sz="2000" b="1" dirty="0" smtClean="0">
                <a:latin typeface="Times New Roman" panose="02020603050405020304" pitchFamily="18" charset="0"/>
                <a:cs typeface="Times New Roman" panose="02020603050405020304" pitchFamily="18" charset="0"/>
              </a:rPr>
              <a:t>Пункт 5</a:t>
            </a:r>
            <a:r>
              <a:rPr lang="ru-RU" sz="2000" dirty="0" smtClean="0">
                <a:latin typeface="Times New Roman" panose="02020603050405020304" pitchFamily="18" charset="0"/>
                <a:cs typeface="Times New Roman" panose="02020603050405020304" pitchFamily="18" charset="0"/>
              </a:rPr>
              <a:t>. Правила не распространяются на обучение по ОТ, установленные НПА уполномоченных федеральных органов исполнительной власти и органов государственного надзора. </a:t>
            </a:r>
          </a:p>
          <a:p>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Из п.5 убрано указание о том, что правила не распространены на специальные требования к обучению по охране труда, установленные в правилах по охране труда.</a:t>
            </a:r>
          </a:p>
          <a:p>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Это – одно из ключевых новшеств, и означает, что если правилами предусмотрено дополнительное, специальное обучение, оно должно быть реализовано в виде обучения по программе 46 «в», о чем прямо указано как в п.5, так и в пункте 60 новой редакции Порядка обучения.</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4417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4</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143000" y="1752600"/>
            <a:ext cx="9155880" cy="255454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7</a:t>
            </a:r>
            <a:r>
              <a:rPr lang="ru-RU" sz="2000" dirty="0" smtClean="0">
                <a:latin typeface="Times New Roman" panose="02020603050405020304" pitchFamily="18" charset="0"/>
                <a:cs typeface="Times New Roman" panose="02020603050405020304" pitchFamily="18" charset="0"/>
              </a:rPr>
              <a:t>. Если работник переводится на другую должность, меняется название его рабочего места или структурного подразделения, если заключается соглашение по внутреннему совместительству, необходимо оценить, не изменились ли источники опасности, уровни профессиональных рисков, идентифицированных ранее, и характер выполняемой работы.</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Если не изменились, можно не проводить заново обучение по охране труда. Главное – задокументировать такое решение.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2438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5</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838199" y="1305342"/>
            <a:ext cx="9590583" cy="3170099"/>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9.</a:t>
            </a:r>
            <a:r>
              <a:rPr lang="ru-RU" sz="2000" dirty="0" smtClean="0">
                <a:latin typeface="Times New Roman" panose="02020603050405020304" pitchFamily="18" charset="0"/>
                <a:cs typeface="Times New Roman" panose="02020603050405020304" pitchFamily="18" charset="0"/>
              </a:rPr>
              <a:t> Для работников, направляемых частным агентством занятости к физическому лицу (юридическому лицу), не являющемуся работодателем таких работников, инструктажи по охране труда проводятся указанным физическим лицом (юридическим лицом).</a:t>
            </a:r>
          </a:p>
          <a:p>
            <a:pPr algn="just"/>
            <a:endParaRPr lang="ru-RU" sz="2000" dirty="0">
              <a:latin typeface="Times New Roman" panose="02020603050405020304" pitchFamily="18" charset="0"/>
              <a:cs typeface="Times New Roman" panose="02020603050405020304" pitchFamily="18" charset="0"/>
            </a:endParaRP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Также напоминаю, что с 1 сентября 2026 года определены новые перечни отдельных видов работ на опасных производственных объектах I и II классов опасности, на выполнение которых не допускается направление работников частными агентствами занятости, согласно приказу </a:t>
            </a:r>
            <a:r>
              <a:rPr lang="ru-RU" sz="2000" dirty="0" err="1" smtClean="0">
                <a:latin typeface="Times New Roman" panose="02020603050405020304" pitchFamily="18" charset="0"/>
                <a:cs typeface="Times New Roman" panose="02020603050405020304" pitchFamily="18" charset="0"/>
              </a:rPr>
              <a:t>Ростехнадзора</a:t>
            </a:r>
            <a:r>
              <a:rPr lang="ru-RU" sz="2000" dirty="0" smtClean="0">
                <a:latin typeface="Times New Roman" panose="02020603050405020304" pitchFamily="18" charset="0"/>
                <a:cs typeface="Times New Roman" panose="02020603050405020304" pitchFamily="18" charset="0"/>
              </a:rPr>
              <a:t> от 21.04.2026 № 132.</a:t>
            </a:r>
          </a:p>
        </p:txBody>
      </p:sp>
    </p:spTree>
    <p:extLst>
      <p:ext uri="{BB962C8B-B14F-4D97-AF65-F5344CB8AC3E}">
        <p14:creationId xmlns:p14="http://schemas.microsoft.com/office/powerpoint/2010/main" val="2067497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6</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066800" y="1443841"/>
            <a:ext cx="8763000" cy="3170099"/>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13</a:t>
            </a:r>
            <a:r>
              <a:rPr lang="ru-RU" sz="2000" dirty="0" smtClean="0">
                <a:latin typeface="Times New Roman" panose="02020603050405020304" pitchFamily="18" charset="0"/>
                <a:cs typeface="Times New Roman" panose="02020603050405020304" pitchFamily="18" charset="0"/>
              </a:rPr>
              <a:t>. Освободить от инструктажей на рабочем месте можно только одну категорию работников – с оптимальными и допустимыми условиями труда, работающих исключительно с источниками опасностей от ПЭВМ, офисной и бытовой техникой, не включенных в технологический процесс производства товаров, работ или услуг.</a:t>
            </a:r>
          </a:p>
          <a:p>
            <a:pPr algn="just"/>
            <a:r>
              <a:rPr lang="ru-RU" sz="2000" dirty="0" smtClean="0">
                <a:latin typeface="Times New Roman" panose="02020603050405020304" pitchFamily="18" charset="0"/>
                <a:cs typeface="Times New Roman" panose="02020603050405020304" pitchFamily="18" charset="0"/>
              </a:rPr>
              <a:t>В Правилах с 1 сентября исключено условие «другие источники опасности отсутствуют», как дублирующее утверждение. Поэтому источник остается один – только офисное низковольтное оборудование, и освобождать от инструктажа работающих с другими источниками опасности – например, с производственным оборудованием, запрещено.</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7262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7</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609599" y="2057400"/>
            <a:ext cx="10090961" cy="3785652"/>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14</a:t>
            </a:r>
            <a:r>
              <a:rPr lang="ru-RU" sz="2000" dirty="0" smtClean="0">
                <a:latin typeface="Times New Roman" panose="02020603050405020304" pitchFamily="18" charset="0"/>
                <a:cs typeface="Times New Roman" panose="02020603050405020304" pitchFamily="18" charset="0"/>
              </a:rPr>
              <a:t>. Появилось абсолютное новшество в п. 14 Правил обучения. Для работников, впервые начавших трудовую деятельность, допущенных к выполнению работ повышенной опасности, повторный инструктаж по охране труда проводится не реже одного раза в 3 месяца в течение первого года работы.</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Это потребует, прежде всего, просмотреть еще раз Перечень работ повышенной опасности, а также внести изменения в порядке производства работ повышенной опасности.</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Если трудовые обязанности работника, впервые начавших трудиться, включают в себя выполнение работ повышенной опасности, укажите в этих документах более частый инструктаж на рабочем месте.</a:t>
            </a:r>
          </a:p>
        </p:txBody>
      </p:sp>
    </p:spTree>
    <p:extLst>
      <p:ext uri="{BB962C8B-B14F-4D97-AF65-F5344CB8AC3E}">
        <p14:creationId xmlns:p14="http://schemas.microsoft.com/office/powerpoint/2010/main" val="3563694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18974" y="1981200"/>
            <a:ext cx="7758226" cy="489173"/>
          </a:xfrm>
          <a:prstGeom prst="rect">
            <a:avLst/>
          </a:prstGeom>
        </p:spPr>
        <p:txBody>
          <a:bodyPr vert="horz" wrap="square" lIns="0" tIns="38735" rIns="0" bIns="0" rtlCol="0">
            <a:spAutoFit/>
          </a:bodyPr>
          <a:lstStyle/>
          <a:p>
            <a:pPr marL="12700" marR="5080" algn="l">
              <a:lnSpc>
                <a:spcPts val="3400"/>
              </a:lnSpc>
              <a:spcBef>
                <a:spcPts val="970"/>
              </a:spcBef>
            </a:pPr>
            <a:endParaRPr lang="ru-RU" sz="3200" b="1" dirty="0" smtClean="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8</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990600" y="1720840"/>
            <a:ext cx="9693934" cy="255454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17. </a:t>
            </a:r>
            <a:r>
              <a:rPr lang="ru-RU" sz="2000" dirty="0" smtClean="0">
                <a:latin typeface="Times New Roman" panose="02020603050405020304" pitchFamily="18" charset="0"/>
                <a:cs typeface="Times New Roman" panose="02020603050405020304" pitchFamily="18" charset="0"/>
              </a:rPr>
              <a:t>В п.17 Правил появился новый абзац, в котором указано, что работодатель сам определяет работников, в отношении которых необходимо проведение внепланового инструктажа по охране труда по основанию, предусмотренному подпунктом «е» п. 16 настоящих Правил, в число которых включаются работники структурного подразделения, в котором произошли авария и (или) несчастный случай на производстве, а также руководителей и работников иных структурных подразделений, в которых возможно происшествие аналогичной аварии и (или) несчастного случая на производстве.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104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228600" y="2209800"/>
            <a:ext cx="7758226" cy="473784"/>
          </a:xfrm>
          <a:prstGeom prst="rect">
            <a:avLst/>
          </a:prstGeom>
        </p:spPr>
        <p:txBody>
          <a:bodyPr vert="horz" wrap="square" lIns="0" tIns="38735" rIns="0" bIns="0" rtlCol="0">
            <a:spAutoFit/>
          </a:bodyPr>
          <a:lstStyle/>
          <a:p>
            <a:pPr marL="12700" marR="5080" algn="l">
              <a:lnSpc>
                <a:spcPts val="3400"/>
              </a:lnSpc>
              <a:spcBef>
                <a:spcPts val="970"/>
              </a:spcBef>
            </a:pPr>
            <a:endParaRPr lang="ru-RU" sz="2800" b="1" dirty="0" smtClean="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9</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 name="Прямоугольник 2"/>
          <p:cNvSpPr/>
          <p:nvPr/>
        </p:nvSpPr>
        <p:spPr>
          <a:xfrm>
            <a:off x="1245752" y="2274838"/>
            <a:ext cx="9438782" cy="1631216"/>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19. </a:t>
            </a:r>
            <a:r>
              <a:rPr lang="ru-RU" sz="2000" dirty="0" smtClean="0">
                <a:latin typeface="Times New Roman" panose="02020603050405020304" pitchFamily="18" charset="0"/>
                <a:cs typeface="Times New Roman" panose="02020603050405020304" pitchFamily="18" charset="0"/>
              </a:rPr>
              <a:t>В </a:t>
            </a:r>
            <a:r>
              <a:rPr lang="ru-RU" sz="2000" dirty="0" err="1" smtClean="0">
                <a:latin typeface="Times New Roman" panose="02020603050405020304" pitchFamily="18" charset="0"/>
                <a:cs typeface="Times New Roman" panose="02020603050405020304" pitchFamily="18" charset="0"/>
              </a:rPr>
              <a:t>п.п</a:t>
            </a:r>
            <a:r>
              <a:rPr lang="ru-RU" sz="2000" dirty="0" smtClean="0">
                <a:latin typeface="Times New Roman" panose="02020603050405020304" pitchFamily="18" charset="0"/>
                <a:cs typeface="Times New Roman" panose="02020603050405020304" pitchFamily="18" charset="0"/>
              </a:rPr>
              <a:t>. «б» п.19 Правил исключено, что целевой инструктаж проводится перед выполнением работ на объектах повышенной опасности, а также непосредственно на проезжей части. Поскольку работа прямо на проезжей части и так является работой повышенной опасности согласно п.49 приложения № 2 к Приказу Минтруда России от 29.10.2021 № 776н), т.е. просто убрали тавтологию.</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5340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228600" y="2209800"/>
            <a:ext cx="7758226" cy="473784"/>
          </a:xfrm>
          <a:prstGeom prst="rect">
            <a:avLst/>
          </a:prstGeom>
        </p:spPr>
        <p:txBody>
          <a:bodyPr vert="horz" wrap="square" lIns="0" tIns="38735" rIns="0" bIns="0" rtlCol="0">
            <a:spAutoFit/>
          </a:bodyPr>
          <a:lstStyle/>
          <a:p>
            <a:pPr marL="12700" marR="5080" algn="l">
              <a:lnSpc>
                <a:spcPts val="3400"/>
              </a:lnSpc>
              <a:spcBef>
                <a:spcPts val="970"/>
              </a:spcBef>
            </a:pPr>
            <a:endParaRPr lang="ru-RU" sz="2800" b="1" dirty="0" smtClean="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10</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914400" y="1143000"/>
            <a:ext cx="8382000" cy="1908215"/>
          </a:xfrm>
          <a:prstGeom prst="rect">
            <a:avLst/>
          </a:prstGeom>
        </p:spPr>
        <p:txBody>
          <a:bodyPr wrap="square">
            <a:spAutoFit/>
          </a:bodyPr>
          <a:lstStyle/>
          <a:p>
            <a:endParaRPr lang="ru-RU" sz="2000" b="1" dirty="0" smtClean="0"/>
          </a:p>
          <a:p>
            <a:endParaRPr lang="ru-RU" sz="2000" b="1" dirty="0"/>
          </a:p>
          <a:p>
            <a:endParaRPr lang="ru-RU" sz="2000" b="1" dirty="0" smtClean="0"/>
          </a:p>
          <a:p>
            <a:endParaRPr lang="ru-RU" sz="2000" b="1" dirty="0"/>
          </a:p>
          <a:p>
            <a:endParaRPr lang="ru-RU" sz="2000" b="1" dirty="0" smtClean="0"/>
          </a:p>
          <a:p>
            <a:endParaRPr lang="ru-RU" dirty="0" smtClean="0"/>
          </a:p>
        </p:txBody>
      </p:sp>
      <p:sp>
        <p:nvSpPr>
          <p:cNvPr id="3" name="Прямоугольник 2"/>
          <p:cNvSpPr/>
          <p:nvPr/>
        </p:nvSpPr>
        <p:spPr>
          <a:xfrm>
            <a:off x="1447800" y="1720840"/>
            <a:ext cx="8931770" cy="347787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22. </a:t>
            </a:r>
            <a:r>
              <a:rPr lang="ru-RU" sz="2000" dirty="0" smtClean="0">
                <a:latin typeface="Times New Roman" panose="02020603050405020304" pitchFamily="18" charset="0"/>
                <a:cs typeface="Times New Roman" panose="02020603050405020304" pitchFamily="18" charset="0"/>
              </a:rPr>
              <a:t>В п.22 Правил появился новый абзац, в котором уточнены требования к проведению инструктажей по охране труда.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Специалистом по охране труда или иным уполномоченным работником организации, на которого приказом работодателя возложены обязанности по его проведению с 1 сентября 2026 года станет возможным проводить своему директору инструктажи на рабочем месте, если эта должность не была предварительно освобождена от первичного и повторного инструктажей.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Но сделать это возможно только в том случае, если нет других источников опасности, кроме офисной техники.</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1159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228600" y="2209800"/>
            <a:ext cx="7758226" cy="473784"/>
          </a:xfrm>
          <a:prstGeom prst="rect">
            <a:avLst/>
          </a:prstGeom>
        </p:spPr>
        <p:txBody>
          <a:bodyPr vert="horz" wrap="square" lIns="0" tIns="38735" rIns="0" bIns="0" rtlCol="0">
            <a:spAutoFit/>
          </a:bodyPr>
          <a:lstStyle/>
          <a:p>
            <a:pPr marL="12700" marR="5080" algn="l">
              <a:lnSpc>
                <a:spcPts val="3400"/>
              </a:lnSpc>
              <a:spcBef>
                <a:spcPts val="970"/>
              </a:spcBef>
            </a:pPr>
            <a:endParaRPr lang="ru-RU" sz="2800" b="1" dirty="0" smtClean="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11</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914400" y="1143000"/>
            <a:ext cx="8382000" cy="1908215"/>
          </a:xfrm>
          <a:prstGeom prst="rect">
            <a:avLst/>
          </a:prstGeom>
        </p:spPr>
        <p:txBody>
          <a:bodyPr wrap="square">
            <a:spAutoFit/>
          </a:bodyPr>
          <a:lstStyle/>
          <a:p>
            <a:endParaRPr lang="ru-RU" sz="2000" b="1" dirty="0" smtClean="0"/>
          </a:p>
          <a:p>
            <a:endParaRPr lang="ru-RU" sz="2000" b="1" dirty="0"/>
          </a:p>
          <a:p>
            <a:endParaRPr lang="ru-RU" sz="2000" b="1" dirty="0" smtClean="0"/>
          </a:p>
          <a:p>
            <a:endParaRPr lang="ru-RU" sz="2000" b="1" dirty="0"/>
          </a:p>
          <a:p>
            <a:endParaRPr lang="ru-RU" sz="2000" b="1" dirty="0" smtClean="0"/>
          </a:p>
          <a:p>
            <a:endParaRPr lang="ru-RU" dirty="0" smtClean="0"/>
          </a:p>
        </p:txBody>
      </p:sp>
      <p:sp>
        <p:nvSpPr>
          <p:cNvPr id="3" name="Прямоугольник 2"/>
          <p:cNvSpPr/>
          <p:nvPr/>
        </p:nvSpPr>
        <p:spPr>
          <a:xfrm>
            <a:off x="1142999" y="2057399"/>
            <a:ext cx="9607847" cy="3170099"/>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36. </a:t>
            </a:r>
            <a:r>
              <a:rPr lang="ru-RU" sz="2000" dirty="0" smtClean="0">
                <a:latin typeface="Times New Roman" panose="02020603050405020304" pitchFamily="18" charset="0"/>
                <a:cs typeface="Times New Roman" panose="02020603050405020304" pitchFamily="18" charset="0"/>
              </a:rPr>
              <a:t>Практические занятия по оказанию первой помощи должны проводиться с применением технических средств обучения (тренажеров, медицинских изделий) и наглядных пособий.</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Актуализация программы обучения работников оказанию первой помощи пострадавшим осуществляется в случаях, указанных в пунктах 50 и 51 Правил, а также в случае вступления в силу новых нормативных правовых актов в сфере здравоохранения, содержащих требования к порядкам оказания первой помощи или внесения изменений в нормативные правовые акты в указанной сфере, содержащие указанные требования.</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2443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12</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838200" y="1859340"/>
            <a:ext cx="9067800" cy="255454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36</a:t>
            </a:r>
            <a:r>
              <a:rPr lang="ru-RU" sz="2000" dirty="0" smtClean="0">
                <a:latin typeface="Times New Roman" panose="02020603050405020304" pitchFamily="18" charset="0"/>
                <a:cs typeface="Times New Roman" panose="02020603050405020304" pitchFamily="18" charset="0"/>
              </a:rPr>
              <a:t>. Допускается доведение до работника информации в отношении новых или измененных требований к порядкам оказания первой помощи в рамках внепланового инструктажа по охране труда.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Вновь принимаемые на работу работники, а также работники, переводимые на другую работу, проходят обучение по оказанию первой помощи пострадавшим в сроки, установленные работодателем, но не позднее 60 календарных дней после заключения трудового договора или перевода на другую работу соответственно.</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386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13</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19200" y="1997839"/>
            <a:ext cx="8686800" cy="2862322"/>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39. </a:t>
            </a:r>
            <a:r>
              <a:rPr lang="ru-RU" sz="2000" dirty="0" smtClean="0">
                <a:latin typeface="Times New Roman" panose="02020603050405020304" pitchFamily="18" charset="0"/>
                <a:cs typeface="Times New Roman" panose="02020603050405020304" pitchFamily="18" charset="0"/>
              </a:rPr>
              <a:t>В рамках проведения обучения по использованию (применению) средств индивидуальной защиты работники, использующие средства индивидуальной защиты, должны быть обучены правилам их эксплуатации (использования).</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При проведении обучения по использованию (применению) СИЗ ответственное лицо демонстрирует умения правильно их эксплуатировать, проводит тренировку работников по применению средств индивидуальной защиты.</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1305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14</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19200" y="1676400"/>
            <a:ext cx="8610600" cy="347787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41. </a:t>
            </a:r>
            <a:r>
              <a:rPr lang="ru-RU" sz="2000" dirty="0" smtClean="0">
                <a:latin typeface="Times New Roman" panose="02020603050405020304" pitchFamily="18" charset="0"/>
                <a:cs typeface="Times New Roman" panose="02020603050405020304" pitchFamily="18" charset="0"/>
              </a:rPr>
              <a:t>Внеплановое обучение по использованию (применению) средств индивидуальной защиты должно быть организовано в случае актуализации у работодателя программы обучения по использованию (применению) средств индивидуальной защиты в течение 60 календарных дней со дня актуализации указанной программы обучения.</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Допускается доведение до работника информации в отношении новых или измененных требований по использованию (применению) СИЗ в рамках внепланового инструктажа по охране труда. Самое главное – внести в Положение об обучении (разделе положения о СУОТ) решение работодателя – обучение организовать или достаточно внепланового инструктажа.</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8767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15</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19200" y="1828800"/>
            <a:ext cx="8763000" cy="3170099"/>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44.</a:t>
            </a:r>
            <a:r>
              <a:rPr lang="ru-RU" sz="2000" dirty="0" smtClean="0">
                <a:latin typeface="Times New Roman" panose="02020603050405020304" pitchFamily="18" charset="0"/>
                <a:cs typeface="Times New Roman" panose="02020603050405020304" pitchFamily="18" charset="0"/>
              </a:rPr>
              <a:t> В п. 44 важное дополнение: работники, направляемые частным агентством занятости (ЧАЗ) к физическому лицу (юридическому лицу), не являющемуся работодателем данных работников, проходят обучение требованиям охраны труда в организации или у индивидуального предпринимателя, оказывающих услуги по обучению работодателей и работников вопросам охраны труда.</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Тут все понятно, ведь у таких работников, по сути, нет полноценных трудовых отношений с ЧАЗ. И подрядчик тоже не является работодателем. Поэтому он не сможет организовать для таких работников свое обучение.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7681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16</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 name="Прямоугольник 2"/>
          <p:cNvSpPr/>
          <p:nvPr/>
        </p:nvSpPr>
        <p:spPr>
          <a:xfrm>
            <a:off x="2057400" y="1905000"/>
            <a:ext cx="8153400" cy="347787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50</a:t>
            </a:r>
            <a:r>
              <a:rPr lang="ru-RU" sz="2000" dirty="0" smtClean="0">
                <a:latin typeface="Times New Roman" panose="02020603050405020304" pitchFamily="18" charset="0"/>
                <a:cs typeface="Times New Roman" panose="02020603050405020304" pitchFamily="18" charset="0"/>
              </a:rPr>
              <a:t>. Важное изменение внесено в п.50, основания для проведения внепланового обучения.</a:t>
            </a:r>
          </a:p>
          <a:p>
            <a:pPr algn="just"/>
            <a:r>
              <a:rPr lang="ru-RU" sz="2000" dirty="0" smtClean="0">
                <a:latin typeface="Times New Roman" panose="02020603050405020304" pitchFamily="18" charset="0"/>
                <a:cs typeface="Times New Roman" panose="02020603050405020304" pitchFamily="18" charset="0"/>
              </a:rPr>
              <a:t>Предложение</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скомпоновано по новому, и выглядит вот так: «г) изменения в технологических процессах, в использовании сырья и материалов, должностных (функциональных) обязанностей работников, непосредственно связанных с осуществлением производственной деятельности, влияющих на безопасность труда и требующих дополнительных знаний по охране труда у работников».</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Раньше указания на «требующих дополнительных знаний» в норме права не было.</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7252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17</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752599" y="2136339"/>
            <a:ext cx="8676183" cy="1631216"/>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52.</a:t>
            </a:r>
            <a:r>
              <a:rPr lang="ru-RU" sz="2000" dirty="0" smtClean="0">
                <a:latin typeface="Times New Roman" panose="02020603050405020304" pitchFamily="18" charset="0"/>
                <a:cs typeface="Times New Roman" panose="02020603050405020304" pitchFamily="18" charset="0"/>
              </a:rPr>
              <a:t> В п.52 новой редакции наименования служащих государственного, регионального и местного уровней самоуправления приведены в соответствие с законодательством - федеральные государственные гражданские служащие, государственные гражданские служащие субъектов РФ и муниципальные служащие.</a:t>
            </a:r>
          </a:p>
        </p:txBody>
      </p:sp>
    </p:spTree>
    <p:extLst>
      <p:ext uri="{BB962C8B-B14F-4D97-AF65-F5344CB8AC3E}">
        <p14:creationId xmlns:p14="http://schemas.microsoft.com/office/powerpoint/2010/main" val="3182110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18</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 name="Прямоугольник 2"/>
          <p:cNvSpPr/>
          <p:nvPr/>
        </p:nvSpPr>
        <p:spPr>
          <a:xfrm>
            <a:off x="1600200" y="2057401"/>
            <a:ext cx="8077200" cy="2246769"/>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53. </a:t>
            </a:r>
            <a:r>
              <a:rPr lang="ru-RU" sz="2000" dirty="0" smtClean="0">
                <a:latin typeface="Times New Roman" panose="02020603050405020304" pitchFamily="18" charset="0"/>
                <a:cs typeface="Times New Roman" panose="02020603050405020304" pitchFamily="18" charset="0"/>
              </a:rPr>
              <a:t>Не только специалисты по охране труда, но и лица, на которых возложены функции специалиста по охране труда, теперь должны обучаться по программам обучения требованиям охраны труда, указанным в подпунктах "а" и "б" пункта 46 Правил.</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Надо учитывать, что в п.78 Правил нет указаний на то, что лицо, на которое возложены функции </a:t>
            </a:r>
            <a:r>
              <a:rPr lang="ru-RU" sz="2000" dirty="0" err="1" smtClean="0">
                <a:latin typeface="Times New Roman" panose="02020603050405020304" pitchFamily="18" charset="0"/>
                <a:cs typeface="Times New Roman" panose="02020603050405020304" pitchFamily="18" charset="0"/>
              </a:rPr>
              <a:t>СОТа</a:t>
            </a:r>
            <a:r>
              <a:rPr lang="ru-RU" sz="2000" dirty="0" smtClean="0">
                <a:latin typeface="Times New Roman" panose="02020603050405020304" pitchFamily="18" charset="0"/>
                <a:cs typeface="Times New Roman" panose="02020603050405020304" pitchFamily="18" charset="0"/>
              </a:rPr>
              <a:t> должны сдавать тест ЕИСОТ.</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0960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19</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19200" y="1305342"/>
            <a:ext cx="7924800" cy="4708981"/>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53. </a:t>
            </a:r>
            <a:r>
              <a:rPr lang="ru-RU" sz="2000" dirty="0" smtClean="0">
                <a:latin typeface="Times New Roman" panose="02020603050405020304" pitchFamily="18" charset="0"/>
                <a:cs typeface="Times New Roman" panose="02020603050405020304" pitchFamily="18" charset="0"/>
              </a:rPr>
              <a:t>Члены комиссии по проверке знаний у работников, подлежащих проверке знаний по программе 46 «в» должны быть обучены по этой же самой программе в УЦ.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То же самое касается и тех, кто проводит обучение и (или) инструктажи для выполняющих работы повышенной опасности.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Лица, проводящие инструктажи по охране труда и обучение требованиям охраны труда, - по программе обучения требованиям охраны труда, указанной в подпункте "б" пункта 46, а также по программе, предусмотренной подпунктом «в» пункта 46 Правил, по которой ими в отношении работников проводится инструктаж по охране труда и (или) обучение требованиям охраны труда.</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 Вот такой важный пункт 53 новой редакции Правил.</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0783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20</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95400" y="2136339"/>
            <a:ext cx="7848600" cy="255454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60. </a:t>
            </a:r>
            <a:r>
              <a:rPr lang="ru-RU" sz="2000" dirty="0" smtClean="0">
                <a:latin typeface="Times New Roman" panose="02020603050405020304" pitchFamily="18" charset="0"/>
                <a:cs typeface="Times New Roman" panose="02020603050405020304" pitchFamily="18" charset="0"/>
              </a:rPr>
              <a:t>Если нет НПА, устанавливающего периодичность обучения по работам повышенной опасности 1 раз в год, работодатель может проводить или организовывать такое обучение с периодичностью не реже1 раза в 3 года.</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Это существенное изменение, но при этом необходимо оценивать риски. Для отдельных категорий работников лучше проводить такое обучение почаще, чем раз в три года.</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7543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21</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 name="Прямоугольник 2"/>
          <p:cNvSpPr/>
          <p:nvPr/>
        </p:nvSpPr>
        <p:spPr>
          <a:xfrm>
            <a:off x="914400" y="1523999"/>
            <a:ext cx="8839200" cy="4093428"/>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65. </a:t>
            </a:r>
            <a:r>
              <a:rPr lang="ru-RU" sz="2000" dirty="0" smtClean="0">
                <a:latin typeface="Times New Roman" panose="02020603050405020304" pitchFamily="18" charset="0"/>
                <a:cs typeface="Times New Roman" panose="02020603050405020304" pitchFamily="18" charset="0"/>
              </a:rPr>
              <a:t>Обучение работников требованиям охраны труда и проверка знания требований охраны труда осуществляются с отрывом от работы на время прохождения работником обучения требованиям охраны труда и проверки знания требований охраны труда.</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Конкретный порядок прохождения работником обучения и порядок фиксации времени фактического обучения работника требованиям охраны труда и проверки знания требований охраны труда устанавливается локальным нормативным актом работодателя.</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На время прохождения обучения и проверки знаний должен быть организован «отрыв от производства». Не забудьте </a:t>
            </a:r>
            <a:r>
              <a:rPr lang="ru-RU" sz="2000" dirty="0" err="1" smtClean="0">
                <a:latin typeface="Times New Roman" panose="02020603050405020304" pitchFamily="18" charset="0"/>
                <a:cs typeface="Times New Roman" panose="02020603050405020304" pitchFamily="18" charset="0"/>
              </a:rPr>
              <a:t>табелировать</a:t>
            </a:r>
            <a:r>
              <a:rPr lang="ru-RU" sz="2000" dirty="0" smtClean="0">
                <a:latin typeface="Times New Roman" panose="02020603050405020304" pitchFamily="18" charset="0"/>
                <a:cs typeface="Times New Roman" panose="02020603050405020304" pitchFamily="18" charset="0"/>
              </a:rPr>
              <a:t> эти дни отдельно, не ставьте «восьмерки», и оплачивайте по средней заработной плате.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7428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22</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 name="Прямоугольник 2"/>
          <p:cNvSpPr/>
          <p:nvPr/>
        </p:nvSpPr>
        <p:spPr>
          <a:xfrm>
            <a:off x="914400" y="1523999"/>
            <a:ext cx="8839200" cy="3785652"/>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66. </a:t>
            </a:r>
            <a:r>
              <a:rPr lang="ru-RU" sz="2000" dirty="0" smtClean="0">
                <a:latin typeface="Times New Roman" panose="02020603050405020304" pitchFamily="18" charset="0"/>
                <a:cs typeface="Times New Roman" panose="02020603050405020304" pitchFamily="18" charset="0"/>
              </a:rPr>
              <a:t>Установлен запрет на дистанционный формат при проведении практических занятий по первой помощи, использованию СИЗ и практических занятий на учебно-тренировочных полигонах и тренажерах по программам обучения по ОТ, в том числе 46 б) и в).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Практические занятия по охране труда направлены на формирование конкретных умений и навыков безопасного выполнения работ. Такие навыки невозможно полноценно освоить через экран — через видео, симуляторы или </a:t>
            </a:r>
            <a:r>
              <a:rPr lang="ru-RU" sz="2000" dirty="0" err="1" smtClean="0">
                <a:latin typeface="Times New Roman" panose="02020603050405020304" pitchFamily="18" charset="0"/>
                <a:cs typeface="Times New Roman" panose="02020603050405020304" pitchFamily="18" charset="0"/>
              </a:rPr>
              <a:t>вебинарные</a:t>
            </a:r>
            <a:r>
              <a:rPr lang="ru-RU" sz="2000" dirty="0" smtClean="0">
                <a:latin typeface="Times New Roman" panose="02020603050405020304" pitchFamily="18" charset="0"/>
                <a:cs typeface="Times New Roman" panose="02020603050405020304" pitchFamily="18" charset="0"/>
              </a:rPr>
              <a:t> платформы нельзя отработать: </a:t>
            </a:r>
          </a:p>
          <a:p>
            <a:pPr algn="just"/>
            <a:r>
              <a:rPr lang="ru-RU" sz="2000" dirty="0" smtClean="0">
                <a:latin typeface="Times New Roman" panose="02020603050405020304" pitchFamily="18" charset="0"/>
                <a:cs typeface="Times New Roman" panose="02020603050405020304" pitchFamily="18" charset="0"/>
              </a:rPr>
              <a:t>• правильное использование средств индивидуальной защиты(СИЗ); </a:t>
            </a:r>
          </a:p>
          <a:p>
            <a:pPr algn="just"/>
            <a:r>
              <a:rPr lang="ru-RU" sz="2000" dirty="0" smtClean="0">
                <a:latin typeface="Times New Roman" panose="02020603050405020304" pitchFamily="18" charset="0"/>
                <a:cs typeface="Times New Roman" panose="02020603050405020304" pitchFamily="18" charset="0"/>
              </a:rPr>
              <a:t>• отработка приёмов первой помощи;</a:t>
            </a:r>
          </a:p>
          <a:p>
            <a:pPr algn="just"/>
            <a:r>
              <a:rPr lang="ru-RU" sz="2000" dirty="0" smtClean="0">
                <a:latin typeface="Times New Roman" panose="02020603050405020304" pitchFamily="18" charset="0"/>
                <a:cs typeface="Times New Roman" panose="02020603050405020304" pitchFamily="18" charset="0"/>
              </a:rPr>
              <a:t>• отработка безопасных приёмов работы с оборудованием.</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5871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23</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4" name="Прямоугольник 3"/>
          <p:cNvSpPr/>
          <p:nvPr/>
        </p:nvSpPr>
        <p:spPr>
          <a:xfrm>
            <a:off x="1143000" y="1981201"/>
            <a:ext cx="8001000" cy="1631216"/>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94. «</a:t>
            </a:r>
            <a:r>
              <a:rPr lang="ru-RU" sz="2000" dirty="0" smtClean="0">
                <a:latin typeface="Times New Roman" panose="02020603050405020304" pitchFamily="18" charset="0"/>
                <a:cs typeface="Times New Roman" panose="02020603050405020304" pitchFamily="18" charset="0"/>
              </a:rPr>
              <a:t>По запросу работника работодателем, организацией или индивидуальным предпринимателем, оказывающими услуги по обучению работодателей и работников вопросам охраны труда, предоставляется протокол (выписка из протокола) проверки знания требований охраны труда на бумажном носителе.»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4664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24</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95400" y="1524000"/>
            <a:ext cx="8458200" cy="5201424"/>
          </a:xfrm>
          <a:prstGeom prst="rect">
            <a:avLst/>
          </a:prstGeom>
        </p:spPr>
        <p:txBody>
          <a:bodyPr wrap="square">
            <a:spAutoFit/>
          </a:bodyPr>
          <a:lstStyle/>
          <a:p>
            <a:pPr algn="just"/>
            <a:r>
              <a:rPr lang="ru-RU" sz="2000" dirty="0" smtClean="0">
                <a:latin typeface="Times New Roman" panose="02020603050405020304" pitchFamily="18" charset="0"/>
                <a:cs typeface="Times New Roman" panose="02020603050405020304" pitchFamily="18" charset="0"/>
              </a:rPr>
              <a:t>Изменилась полностью программа обучения первой помощи. Изменились разделы, и их содержание. Поэтому обратите внимание на новую редакцию приложения № 2 к порядку обучения.</a:t>
            </a:r>
          </a:p>
          <a:p>
            <a:pPr algn="just"/>
            <a:r>
              <a:rPr lang="ru-RU" sz="2000" dirty="0" smtClean="0">
                <a:latin typeface="Times New Roman" panose="02020603050405020304" pitchFamily="18" charset="0"/>
                <a:cs typeface="Times New Roman" panose="02020603050405020304" pitchFamily="18" charset="0"/>
              </a:rPr>
              <a:t>Переделать программу обучения под  новую структуру. </a:t>
            </a:r>
          </a:p>
          <a:p>
            <a:pPr algn="just"/>
            <a:r>
              <a:rPr lang="ru-RU" sz="2000" dirty="0" smtClean="0">
                <a:latin typeface="Times New Roman" panose="02020603050405020304" pitchFamily="18" charset="0"/>
                <a:cs typeface="Times New Roman" panose="02020603050405020304" pitchFamily="18" charset="0"/>
              </a:rPr>
              <a:t>Тема 1. Организационно-правовые аспекты оказания первой помощи. </a:t>
            </a:r>
          </a:p>
          <a:p>
            <a:pPr algn="just"/>
            <a:r>
              <a:rPr lang="ru-RU" sz="2000" dirty="0" smtClean="0">
                <a:latin typeface="Times New Roman" panose="02020603050405020304" pitchFamily="18" charset="0"/>
                <a:cs typeface="Times New Roman" panose="02020603050405020304" pitchFamily="18" charset="0"/>
              </a:rPr>
              <a:t>Тема 2. Оказание первой помощи при наружных кровотечениях. </a:t>
            </a:r>
          </a:p>
          <a:p>
            <a:pPr algn="just"/>
            <a:r>
              <a:rPr lang="ru-RU" sz="2000" dirty="0" smtClean="0">
                <a:latin typeface="Times New Roman" panose="02020603050405020304" pitchFamily="18" charset="0"/>
                <a:cs typeface="Times New Roman" panose="02020603050405020304" pitchFamily="18" charset="0"/>
              </a:rPr>
              <a:t>Тема 3. Оказание первой помощи при отсутствии сознания, остановке дыхания и кровообращения. </a:t>
            </a:r>
          </a:p>
          <a:p>
            <a:pPr algn="just"/>
            <a:r>
              <a:rPr lang="ru-RU" sz="2000" dirty="0" smtClean="0">
                <a:latin typeface="Times New Roman" panose="02020603050405020304" pitchFamily="18" charset="0"/>
                <a:cs typeface="Times New Roman" panose="02020603050405020304" pitchFamily="18" charset="0"/>
              </a:rPr>
              <a:t>Тема 4. Оказание первой помощи при травмах, ранениях, поражениях и прочих состояниях.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Актуализированы требования к программе 46 «б» в части содержания тем. Придется переделывать программы обучения.</a:t>
            </a:r>
            <a:endParaRPr lang="ru-RU" sz="2000" dirty="0">
              <a:latin typeface="Times New Roman" panose="02020603050405020304" pitchFamily="18" charset="0"/>
              <a:cs typeface="Times New Roman" panose="02020603050405020304" pitchFamily="18" charset="0"/>
            </a:endParaRPr>
          </a:p>
          <a:p>
            <a:endParaRPr lang="ru-RU" dirty="0" smtClean="0"/>
          </a:p>
          <a:p>
            <a:endParaRPr lang="ru-RU" dirty="0"/>
          </a:p>
          <a:p>
            <a:endParaRPr lang="ru-RU" dirty="0" smtClean="0"/>
          </a:p>
          <a:p>
            <a:endParaRPr lang="ru-RU" dirty="0"/>
          </a:p>
        </p:txBody>
      </p:sp>
    </p:spTree>
    <p:extLst>
      <p:ext uri="{BB962C8B-B14F-4D97-AF65-F5344CB8AC3E}">
        <p14:creationId xmlns:p14="http://schemas.microsoft.com/office/powerpoint/2010/main" val="2123891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25</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95400" y="1524000"/>
            <a:ext cx="8458200" cy="5765681"/>
          </a:xfrm>
          <a:prstGeom prst="rect">
            <a:avLst/>
          </a:prstGeom>
        </p:spPr>
        <p:txBody>
          <a:bodyPr wrap="square">
            <a:spAutoFit/>
          </a:bodyPr>
          <a:lstStyle/>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Актуализированы требования к программе 46 «б» в части содержания тем. Придется переделывать программы обучения.</a:t>
            </a:r>
          </a:p>
          <a:p>
            <a:pPr indent="342900" algn="just">
              <a:spcAft>
                <a:spcPts val="0"/>
              </a:spcAft>
            </a:pPr>
            <a:r>
              <a:rPr lang="ru-RU" sz="2000" dirty="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hlinkClick r:id="rId14"/>
              </a:rPr>
              <a:t>пункте 2</a:t>
            </a:r>
            <a:r>
              <a:rPr lang="ru-RU" sz="2000" dirty="0">
                <a:latin typeface="Times New Roman" panose="02020603050405020304" pitchFamily="18" charset="0"/>
                <a:cs typeface="Times New Roman" panose="02020603050405020304" pitchFamily="18" charset="0"/>
              </a:rPr>
              <a:t> приложения </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3 к </a:t>
            </a:r>
            <a:r>
              <a:rPr lang="ru-RU" sz="2000" dirty="0" smtClean="0">
                <a:latin typeface="Times New Roman" panose="02020603050405020304" pitchFamily="18" charset="0"/>
                <a:cs typeface="Times New Roman" panose="02020603050405020304" pitchFamily="18" charset="0"/>
              </a:rPr>
              <a:t>Правилам</a:t>
            </a:r>
            <a:r>
              <a:rPr lang="ru-RU" sz="2000" dirty="0">
                <a:latin typeface="Times New Roman" panose="02020603050405020304" pitchFamily="18" charset="0"/>
                <a:cs typeface="Times New Roman" panose="02020603050405020304" pitchFamily="18" charset="0"/>
              </a:rPr>
              <a:t>:</a:t>
            </a:r>
          </a:p>
          <a:p>
            <a:pPr indent="342900" algn="just">
              <a:spcBef>
                <a:spcPts val="1100"/>
              </a:spcBef>
              <a:spcAft>
                <a:spcPts val="0"/>
              </a:spcAft>
            </a:pPr>
            <a:r>
              <a:rPr lang="ru-RU" sz="2000" dirty="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hlinkClick r:id="rId14"/>
              </a:rPr>
              <a:t>абзаце первом</a:t>
            </a:r>
            <a:r>
              <a:rPr lang="ru-RU" sz="2000" dirty="0">
                <a:latin typeface="Times New Roman" panose="02020603050405020304" pitchFamily="18" charset="0"/>
                <a:cs typeface="Times New Roman" panose="02020603050405020304" pitchFamily="18" charset="0"/>
              </a:rPr>
              <a:t> слова </a:t>
            </a:r>
            <a:r>
              <a:rPr lang="ru-RU" sz="2000" dirty="0" smtClean="0">
                <a:latin typeface="Times New Roman" panose="02020603050405020304" pitchFamily="18" charset="0"/>
                <a:cs typeface="Times New Roman" panose="02020603050405020304" pitchFamily="18" charset="0"/>
              </a:rPr>
              <a:t>«системы </a:t>
            </a:r>
            <a:r>
              <a:rPr lang="ru-RU" sz="2000" dirty="0">
                <a:latin typeface="Times New Roman" panose="02020603050405020304" pitchFamily="18" charset="0"/>
                <a:cs typeface="Times New Roman" panose="02020603050405020304" pitchFamily="18" charset="0"/>
              </a:rPr>
              <a:t>управления охраной труда в </a:t>
            </a:r>
            <a:r>
              <a:rPr lang="ru-RU" sz="2000" dirty="0" smtClean="0">
                <a:latin typeface="Times New Roman" panose="02020603050405020304" pitchFamily="18" charset="0"/>
                <a:cs typeface="Times New Roman" panose="02020603050405020304" pitchFamily="18" charset="0"/>
              </a:rPr>
              <a:t>организации» </a:t>
            </a:r>
            <a:r>
              <a:rPr lang="ru-RU" sz="2000" dirty="0">
                <a:latin typeface="Times New Roman" panose="02020603050405020304" pitchFamily="18" charset="0"/>
                <a:cs typeface="Times New Roman" panose="02020603050405020304" pitchFamily="18" charset="0"/>
              </a:rPr>
              <a:t>заменить словами </a:t>
            </a:r>
            <a:r>
              <a:rPr lang="ru-RU" sz="2000" dirty="0" smtClean="0">
                <a:latin typeface="Times New Roman" panose="02020603050405020304" pitchFamily="18" charset="0"/>
                <a:cs typeface="Times New Roman" panose="02020603050405020304" pitchFamily="18" charset="0"/>
              </a:rPr>
              <a:t>«специальной </a:t>
            </a:r>
            <a:r>
              <a:rPr lang="ru-RU" sz="2000" dirty="0">
                <a:latin typeface="Times New Roman" panose="02020603050405020304" pitchFamily="18" charset="0"/>
                <a:cs typeface="Times New Roman" panose="02020603050405020304" pitchFamily="18" charset="0"/>
              </a:rPr>
              <a:t>оценки условий </a:t>
            </a:r>
            <a:r>
              <a:rPr lang="ru-RU" sz="2000" dirty="0" smtClean="0">
                <a:latin typeface="Times New Roman" panose="02020603050405020304" pitchFamily="18" charset="0"/>
                <a:cs typeface="Times New Roman" panose="02020603050405020304" pitchFamily="18" charset="0"/>
              </a:rPr>
              <a:t>труда»;</a:t>
            </a:r>
            <a:endParaRPr lang="ru-RU" sz="2000" dirty="0">
              <a:latin typeface="Times New Roman" panose="02020603050405020304" pitchFamily="18" charset="0"/>
              <a:cs typeface="Times New Roman" panose="02020603050405020304" pitchFamily="18" charset="0"/>
            </a:endParaRPr>
          </a:p>
          <a:p>
            <a:pPr indent="342900" algn="just">
              <a:spcBef>
                <a:spcPts val="1100"/>
              </a:spcBef>
              <a:spcAft>
                <a:spcPts val="0"/>
              </a:spcAft>
            </a:pPr>
            <a:r>
              <a:rPr lang="ru-RU" sz="2000" dirty="0">
                <a:latin typeface="Times New Roman" panose="02020603050405020304" pitchFamily="18" charset="0"/>
                <a:cs typeface="Times New Roman" panose="02020603050405020304" pitchFamily="18" charset="0"/>
                <a:hlinkClick r:id="rId15"/>
              </a:rPr>
              <a:t>подпункты "а"</a:t>
            </a:r>
            <a:r>
              <a:rPr lang="ru-RU" sz="2000" dirty="0">
                <a:latin typeface="Times New Roman" panose="02020603050405020304" pitchFamily="18" charset="0"/>
                <a:cs typeface="Times New Roman" panose="02020603050405020304" pitchFamily="18" charset="0"/>
              </a:rPr>
              <a:t> и </a:t>
            </a:r>
            <a:r>
              <a:rPr lang="ru-RU" sz="2000" dirty="0">
                <a:latin typeface="Times New Roman" panose="02020603050405020304" pitchFamily="18" charset="0"/>
                <a:cs typeface="Times New Roman" panose="02020603050405020304" pitchFamily="18" charset="0"/>
                <a:hlinkClick r:id="rId16"/>
              </a:rPr>
              <a:t>"б"</a:t>
            </a:r>
            <a:r>
              <a:rPr lang="ru-RU" sz="2000" dirty="0">
                <a:latin typeface="Times New Roman" panose="02020603050405020304" pitchFamily="18" charset="0"/>
                <a:cs typeface="Times New Roman" panose="02020603050405020304" pitchFamily="18" charset="0"/>
              </a:rPr>
              <a:t> изложить в следующей редакции:</a:t>
            </a:r>
          </a:p>
          <a:p>
            <a:pPr algn="just"/>
            <a:endParaRPr lang="ru-RU" sz="2000" dirty="0">
              <a:latin typeface="Times New Roman" panose="02020603050405020304" pitchFamily="18" charset="0"/>
              <a:cs typeface="Times New Roman" panose="02020603050405020304" pitchFamily="18" charset="0"/>
            </a:endParaRPr>
          </a:p>
          <a:p>
            <a:pPr indent="342900" algn="just">
              <a:spcBef>
                <a:spcPts val="1100"/>
              </a:spcBef>
              <a:spcAft>
                <a:spcPts val="0"/>
              </a:spcAft>
            </a:pPr>
            <a:r>
              <a:rPr lang="ru-RU" sz="2000" dirty="0" smtClean="0">
                <a:latin typeface="Times New Roman" panose="02020603050405020304" pitchFamily="18" charset="0"/>
                <a:cs typeface="Times New Roman" panose="02020603050405020304" pitchFamily="18" charset="0"/>
              </a:rPr>
              <a:t>а</a:t>
            </a:r>
            <a:r>
              <a:rPr lang="ru-RU" sz="2000" dirty="0">
                <a:latin typeface="Times New Roman" panose="02020603050405020304" pitchFamily="18" charset="0"/>
                <a:cs typeface="Times New Roman" panose="02020603050405020304" pitchFamily="18" charset="0"/>
              </a:rPr>
              <a:t>) общие сведения о системе управления охраной труда в организации, права и обязанности работников в вопросах охраны труда;</a:t>
            </a:r>
          </a:p>
          <a:p>
            <a:pPr indent="342900" algn="just">
              <a:spcBef>
                <a:spcPts val="1100"/>
              </a:spcBef>
              <a:spcAft>
                <a:spcPts val="0"/>
              </a:spcAft>
            </a:pPr>
            <a:r>
              <a:rPr lang="ru-RU" sz="2000" dirty="0">
                <a:latin typeface="Times New Roman" panose="02020603050405020304" pitchFamily="18" charset="0"/>
                <a:cs typeface="Times New Roman" panose="02020603050405020304" pitchFamily="18" charset="0"/>
              </a:rPr>
              <a:t>б) вредные и (или) опасные производственные факторы, опасности и профессиональные риски на рабочем месте</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algn="just"/>
            <a:endParaRPr lang="ru-RU" sz="2000" dirty="0">
              <a:latin typeface="Times New Roman" panose="02020603050405020304" pitchFamily="18" charset="0"/>
              <a:cs typeface="Times New Roman" panose="02020603050405020304" pitchFamily="18" charset="0"/>
            </a:endParaRPr>
          </a:p>
          <a:p>
            <a:endParaRPr lang="ru-RU" dirty="0" smtClean="0"/>
          </a:p>
          <a:p>
            <a:endParaRPr lang="ru-RU" dirty="0"/>
          </a:p>
          <a:p>
            <a:endParaRPr lang="ru-RU" dirty="0" smtClean="0"/>
          </a:p>
          <a:p>
            <a:endParaRPr lang="ru-RU" dirty="0"/>
          </a:p>
        </p:txBody>
      </p:sp>
    </p:spTree>
    <p:extLst>
      <p:ext uri="{BB962C8B-B14F-4D97-AF65-F5344CB8AC3E}">
        <p14:creationId xmlns:p14="http://schemas.microsoft.com/office/powerpoint/2010/main" val="3285719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386669" y="511439"/>
            <a:ext cx="334010" cy="572770"/>
            <a:chOff x="2386669" y="511439"/>
            <a:chExt cx="334010" cy="572770"/>
          </a:xfrm>
        </p:grpSpPr>
        <p:pic>
          <p:nvPicPr>
            <p:cNvPr id="3" name="object 3"/>
            <p:cNvPicPr/>
            <p:nvPr/>
          </p:nvPicPr>
          <p:blipFill>
            <a:blip r:embed="rId2" cstate="print"/>
            <a:stretch>
              <a:fillRect/>
            </a:stretch>
          </p:blipFill>
          <p:spPr>
            <a:xfrm>
              <a:off x="2386669" y="511439"/>
              <a:ext cx="313690" cy="572700"/>
            </a:xfrm>
            <a:prstGeom prst="rect">
              <a:avLst/>
            </a:prstGeom>
          </p:spPr>
        </p:pic>
        <p:pic>
          <p:nvPicPr>
            <p:cNvPr id="4" name="object 4"/>
            <p:cNvPicPr/>
            <p:nvPr/>
          </p:nvPicPr>
          <p:blipFill>
            <a:blip r:embed="rId3" cstate="print"/>
            <a:stretch>
              <a:fillRect/>
            </a:stretch>
          </p:blipFill>
          <p:spPr>
            <a:xfrm>
              <a:off x="2619120" y="693369"/>
              <a:ext cx="33845" cy="6921"/>
            </a:xfrm>
            <a:prstGeom prst="rect">
              <a:avLst/>
            </a:prstGeom>
          </p:spPr>
        </p:pic>
        <p:sp>
          <p:nvSpPr>
            <p:cNvPr id="5" name="object 5"/>
            <p:cNvSpPr/>
            <p:nvPr/>
          </p:nvSpPr>
          <p:spPr>
            <a:xfrm>
              <a:off x="2673055" y="654591"/>
              <a:ext cx="37465" cy="31750"/>
            </a:xfrm>
            <a:custGeom>
              <a:avLst/>
              <a:gdLst/>
              <a:ahLst/>
              <a:cxnLst/>
              <a:rect l="l" t="t" r="r" b="b"/>
              <a:pathLst>
                <a:path w="37464" h="31750">
                  <a:moveTo>
                    <a:pt x="22224" y="0"/>
                  </a:moveTo>
                  <a:lnTo>
                    <a:pt x="1435" y="14020"/>
                  </a:lnTo>
                  <a:lnTo>
                    <a:pt x="0" y="16992"/>
                  </a:lnTo>
                  <a:lnTo>
                    <a:pt x="304" y="17500"/>
                  </a:lnTo>
                  <a:lnTo>
                    <a:pt x="520" y="17792"/>
                  </a:lnTo>
                  <a:lnTo>
                    <a:pt x="8039" y="30454"/>
                  </a:lnTo>
                  <a:lnTo>
                    <a:pt x="18580" y="31203"/>
                  </a:lnTo>
                  <a:lnTo>
                    <a:pt x="25742" y="26377"/>
                  </a:lnTo>
                  <a:lnTo>
                    <a:pt x="34353" y="22898"/>
                  </a:lnTo>
                  <a:lnTo>
                    <a:pt x="37325" y="21755"/>
                  </a:lnTo>
                  <a:lnTo>
                    <a:pt x="36906" y="21717"/>
                  </a:lnTo>
                  <a:lnTo>
                    <a:pt x="35648" y="21399"/>
                  </a:lnTo>
                  <a:lnTo>
                    <a:pt x="33286" y="20459"/>
                  </a:lnTo>
                  <a:lnTo>
                    <a:pt x="22910" y="15824"/>
                  </a:lnTo>
                  <a:lnTo>
                    <a:pt x="23228" y="2387"/>
                  </a:lnTo>
                  <a:lnTo>
                    <a:pt x="23329" y="2082"/>
                  </a:lnTo>
                  <a:lnTo>
                    <a:pt x="23274" y="533"/>
                  </a:lnTo>
                  <a:lnTo>
                    <a:pt x="22948" y="177"/>
                  </a:lnTo>
                  <a:lnTo>
                    <a:pt x="22224" y="0"/>
                  </a:lnTo>
                  <a:close/>
                </a:path>
              </a:pathLst>
            </a:custGeom>
            <a:solidFill>
              <a:srgbClr val="1285C6"/>
            </a:solidFill>
          </p:spPr>
          <p:txBody>
            <a:bodyPr wrap="square" lIns="0" tIns="0" rIns="0" bIns="0" rtlCol="0"/>
            <a:lstStyle/>
            <a:p>
              <a:endParaRPr/>
            </a:p>
          </p:txBody>
        </p:sp>
        <p:sp>
          <p:nvSpPr>
            <p:cNvPr id="6" name="object 6"/>
            <p:cNvSpPr/>
            <p:nvPr/>
          </p:nvSpPr>
          <p:spPr>
            <a:xfrm>
              <a:off x="2621254" y="642910"/>
              <a:ext cx="99695" cy="56515"/>
            </a:xfrm>
            <a:custGeom>
              <a:avLst/>
              <a:gdLst/>
              <a:ahLst/>
              <a:cxnLst/>
              <a:rect l="l" t="t" r="r" b="b"/>
              <a:pathLst>
                <a:path w="99694" h="56515">
                  <a:moveTo>
                    <a:pt x="419" y="48958"/>
                  </a:moveTo>
                  <a:lnTo>
                    <a:pt x="1054" y="49390"/>
                  </a:lnTo>
                  <a:lnTo>
                    <a:pt x="660" y="49987"/>
                  </a:lnTo>
                  <a:lnTo>
                    <a:pt x="0" y="51092"/>
                  </a:lnTo>
                  <a:lnTo>
                    <a:pt x="9737" y="55077"/>
                  </a:lnTo>
                  <a:lnTo>
                    <a:pt x="19010" y="55954"/>
                  </a:lnTo>
                  <a:lnTo>
                    <a:pt x="26080" y="55276"/>
                  </a:lnTo>
                  <a:lnTo>
                    <a:pt x="29034" y="54635"/>
                  </a:lnTo>
                  <a:lnTo>
                    <a:pt x="32582" y="53149"/>
                  </a:lnTo>
                  <a:lnTo>
                    <a:pt x="15398" y="53136"/>
                  </a:lnTo>
                  <a:lnTo>
                    <a:pt x="8928" y="53098"/>
                  </a:lnTo>
                  <a:lnTo>
                    <a:pt x="2481" y="48996"/>
                  </a:lnTo>
                  <a:lnTo>
                    <a:pt x="639" y="48983"/>
                  </a:lnTo>
                  <a:lnTo>
                    <a:pt x="419" y="48958"/>
                  </a:lnTo>
                  <a:close/>
                </a:path>
                <a:path w="99694" h="56515">
                  <a:moveTo>
                    <a:pt x="33993" y="52565"/>
                  </a:moveTo>
                  <a:lnTo>
                    <a:pt x="23088" y="52565"/>
                  </a:lnTo>
                  <a:lnTo>
                    <a:pt x="17627" y="53149"/>
                  </a:lnTo>
                  <a:lnTo>
                    <a:pt x="32582" y="53149"/>
                  </a:lnTo>
                  <a:lnTo>
                    <a:pt x="33993" y="52565"/>
                  </a:lnTo>
                  <a:close/>
                </a:path>
                <a:path w="99694" h="56515">
                  <a:moveTo>
                    <a:pt x="17749" y="53136"/>
                  </a:moveTo>
                  <a:close/>
                </a:path>
                <a:path w="99694" h="56515">
                  <a:moveTo>
                    <a:pt x="51828" y="0"/>
                  </a:moveTo>
                  <a:lnTo>
                    <a:pt x="50101" y="952"/>
                  </a:lnTo>
                  <a:lnTo>
                    <a:pt x="37906" y="4600"/>
                  </a:lnTo>
                  <a:lnTo>
                    <a:pt x="31548" y="7894"/>
                  </a:lnTo>
                  <a:lnTo>
                    <a:pt x="28964" y="12705"/>
                  </a:lnTo>
                  <a:lnTo>
                    <a:pt x="28092" y="20904"/>
                  </a:lnTo>
                  <a:lnTo>
                    <a:pt x="21497" y="35381"/>
                  </a:lnTo>
                  <a:lnTo>
                    <a:pt x="14197" y="43786"/>
                  </a:lnTo>
                  <a:lnTo>
                    <a:pt x="7427" y="47757"/>
                  </a:lnTo>
                  <a:lnTo>
                    <a:pt x="2425" y="48933"/>
                  </a:lnTo>
                  <a:lnTo>
                    <a:pt x="9524" y="53098"/>
                  </a:lnTo>
                  <a:lnTo>
                    <a:pt x="17749" y="53136"/>
                  </a:lnTo>
                  <a:lnTo>
                    <a:pt x="23088" y="52565"/>
                  </a:lnTo>
                  <a:lnTo>
                    <a:pt x="33993" y="52565"/>
                  </a:lnTo>
                  <a:lnTo>
                    <a:pt x="50520" y="31584"/>
                  </a:lnTo>
                  <a:lnTo>
                    <a:pt x="51059" y="29730"/>
                  </a:lnTo>
                  <a:lnTo>
                    <a:pt x="51625" y="28244"/>
                  </a:lnTo>
                  <a:lnTo>
                    <a:pt x="52053" y="28244"/>
                  </a:lnTo>
                  <a:lnTo>
                    <a:pt x="52933" y="26555"/>
                  </a:lnTo>
                  <a:lnTo>
                    <a:pt x="53884" y="23850"/>
                  </a:lnTo>
                  <a:lnTo>
                    <a:pt x="54038" y="23482"/>
                  </a:lnTo>
                  <a:lnTo>
                    <a:pt x="60439" y="13703"/>
                  </a:lnTo>
                  <a:lnTo>
                    <a:pt x="72389" y="11976"/>
                  </a:lnTo>
                  <a:lnTo>
                    <a:pt x="73926" y="11658"/>
                  </a:lnTo>
                  <a:lnTo>
                    <a:pt x="78730" y="11658"/>
                  </a:lnTo>
                  <a:lnTo>
                    <a:pt x="76551" y="9258"/>
                  </a:lnTo>
                  <a:lnTo>
                    <a:pt x="70281" y="9258"/>
                  </a:lnTo>
                  <a:lnTo>
                    <a:pt x="61252" y="6324"/>
                  </a:lnTo>
                  <a:lnTo>
                    <a:pt x="53873" y="1752"/>
                  </a:lnTo>
                  <a:lnTo>
                    <a:pt x="51828" y="0"/>
                  </a:lnTo>
                  <a:close/>
                </a:path>
                <a:path w="99694" h="56515">
                  <a:moveTo>
                    <a:pt x="1663" y="48475"/>
                  </a:moveTo>
                  <a:lnTo>
                    <a:pt x="1320" y="48983"/>
                  </a:lnTo>
                  <a:lnTo>
                    <a:pt x="749" y="48996"/>
                  </a:lnTo>
                  <a:lnTo>
                    <a:pt x="2481" y="48996"/>
                  </a:lnTo>
                  <a:lnTo>
                    <a:pt x="1663" y="48475"/>
                  </a:lnTo>
                  <a:close/>
                </a:path>
                <a:path w="99694" h="56515">
                  <a:moveTo>
                    <a:pt x="78730" y="11658"/>
                  </a:moveTo>
                  <a:lnTo>
                    <a:pt x="73926" y="11658"/>
                  </a:lnTo>
                  <a:lnTo>
                    <a:pt x="74739" y="11836"/>
                  </a:lnTo>
                  <a:lnTo>
                    <a:pt x="75323" y="12471"/>
                  </a:lnTo>
                  <a:lnTo>
                    <a:pt x="75222" y="13436"/>
                  </a:lnTo>
                  <a:lnTo>
                    <a:pt x="75031" y="14071"/>
                  </a:lnTo>
                  <a:lnTo>
                    <a:pt x="74688" y="28384"/>
                  </a:lnTo>
                  <a:lnTo>
                    <a:pt x="86537" y="32727"/>
                  </a:lnTo>
                  <a:lnTo>
                    <a:pt x="88823" y="33705"/>
                  </a:lnTo>
                  <a:lnTo>
                    <a:pt x="90919" y="33731"/>
                  </a:lnTo>
                  <a:lnTo>
                    <a:pt x="96164" y="31102"/>
                  </a:lnTo>
                  <a:lnTo>
                    <a:pt x="96296" y="30568"/>
                  </a:lnTo>
                  <a:lnTo>
                    <a:pt x="90373" y="30568"/>
                  </a:lnTo>
                  <a:lnTo>
                    <a:pt x="89179" y="30518"/>
                  </a:lnTo>
                  <a:lnTo>
                    <a:pt x="87600" y="29845"/>
                  </a:lnTo>
                  <a:lnTo>
                    <a:pt x="77812" y="26174"/>
                  </a:lnTo>
                  <a:lnTo>
                    <a:pt x="78029" y="17399"/>
                  </a:lnTo>
                  <a:lnTo>
                    <a:pt x="78041" y="14782"/>
                  </a:lnTo>
                  <a:lnTo>
                    <a:pt x="78892" y="11836"/>
                  </a:lnTo>
                  <a:lnTo>
                    <a:pt x="78730" y="11658"/>
                  </a:lnTo>
                  <a:close/>
                </a:path>
                <a:path w="99694" h="56515">
                  <a:moveTo>
                    <a:pt x="96856" y="17424"/>
                  </a:moveTo>
                  <a:lnTo>
                    <a:pt x="91503" y="17424"/>
                  </a:lnTo>
                  <a:lnTo>
                    <a:pt x="92990" y="17729"/>
                  </a:lnTo>
                  <a:lnTo>
                    <a:pt x="95453" y="20497"/>
                  </a:lnTo>
                  <a:lnTo>
                    <a:pt x="94825" y="23926"/>
                  </a:lnTo>
                  <a:lnTo>
                    <a:pt x="94699" y="24523"/>
                  </a:lnTo>
                  <a:lnTo>
                    <a:pt x="94340" y="25717"/>
                  </a:lnTo>
                  <a:lnTo>
                    <a:pt x="94094" y="26708"/>
                  </a:lnTo>
                  <a:lnTo>
                    <a:pt x="93141" y="29184"/>
                  </a:lnTo>
                  <a:lnTo>
                    <a:pt x="90373" y="30568"/>
                  </a:lnTo>
                  <a:lnTo>
                    <a:pt x="96296" y="30568"/>
                  </a:lnTo>
                  <a:lnTo>
                    <a:pt x="97291" y="26555"/>
                  </a:lnTo>
                  <a:lnTo>
                    <a:pt x="99161" y="20078"/>
                  </a:lnTo>
                  <a:lnTo>
                    <a:pt x="96856" y="17424"/>
                  </a:lnTo>
                  <a:close/>
                </a:path>
                <a:path w="99694" h="56515">
                  <a:moveTo>
                    <a:pt x="52053" y="28244"/>
                  </a:moveTo>
                  <a:lnTo>
                    <a:pt x="51625" y="28244"/>
                  </a:lnTo>
                  <a:lnTo>
                    <a:pt x="51274" y="29184"/>
                  </a:lnTo>
                  <a:lnTo>
                    <a:pt x="50863" y="30530"/>
                  </a:lnTo>
                  <a:lnTo>
                    <a:pt x="52053" y="28244"/>
                  </a:lnTo>
                  <a:close/>
                </a:path>
                <a:path w="99694" h="56515">
                  <a:moveTo>
                    <a:pt x="92151" y="14211"/>
                  </a:moveTo>
                  <a:lnTo>
                    <a:pt x="88836" y="14719"/>
                  </a:lnTo>
                  <a:lnTo>
                    <a:pt x="88260" y="14871"/>
                  </a:lnTo>
                  <a:lnTo>
                    <a:pt x="85839" y="15595"/>
                  </a:lnTo>
                  <a:lnTo>
                    <a:pt x="84099" y="17399"/>
                  </a:lnTo>
                  <a:lnTo>
                    <a:pt x="80429" y="17945"/>
                  </a:lnTo>
                  <a:lnTo>
                    <a:pt x="78358" y="18110"/>
                  </a:lnTo>
                  <a:lnTo>
                    <a:pt x="78930" y="21450"/>
                  </a:lnTo>
                  <a:lnTo>
                    <a:pt x="80340" y="23926"/>
                  </a:lnTo>
                  <a:lnTo>
                    <a:pt x="81902" y="25717"/>
                  </a:lnTo>
                  <a:lnTo>
                    <a:pt x="85940" y="25349"/>
                  </a:lnTo>
                  <a:lnTo>
                    <a:pt x="85636" y="25044"/>
                  </a:lnTo>
                  <a:lnTo>
                    <a:pt x="85229" y="24523"/>
                  </a:lnTo>
                  <a:lnTo>
                    <a:pt x="86296" y="23850"/>
                  </a:lnTo>
                  <a:lnTo>
                    <a:pt x="85483" y="22580"/>
                  </a:lnTo>
                  <a:lnTo>
                    <a:pt x="85255" y="21513"/>
                  </a:lnTo>
                  <a:lnTo>
                    <a:pt x="86220" y="18986"/>
                  </a:lnTo>
                  <a:lnTo>
                    <a:pt x="88711" y="17945"/>
                  </a:lnTo>
                  <a:lnTo>
                    <a:pt x="89347" y="17767"/>
                  </a:lnTo>
                  <a:lnTo>
                    <a:pt x="91503" y="17424"/>
                  </a:lnTo>
                  <a:lnTo>
                    <a:pt x="96856" y="17424"/>
                  </a:lnTo>
                  <a:lnTo>
                    <a:pt x="94640" y="14871"/>
                  </a:lnTo>
                  <a:lnTo>
                    <a:pt x="92151" y="14211"/>
                  </a:lnTo>
                  <a:close/>
                </a:path>
                <a:path w="99694" h="56515">
                  <a:moveTo>
                    <a:pt x="78099" y="14581"/>
                  </a:moveTo>
                  <a:lnTo>
                    <a:pt x="78041" y="14782"/>
                  </a:lnTo>
                  <a:lnTo>
                    <a:pt x="78099" y="14581"/>
                  </a:lnTo>
                  <a:close/>
                </a:path>
                <a:path w="99694" h="56515">
                  <a:moveTo>
                    <a:pt x="78162" y="14363"/>
                  </a:moveTo>
                  <a:lnTo>
                    <a:pt x="78099" y="14581"/>
                  </a:lnTo>
                  <a:lnTo>
                    <a:pt x="78162" y="14363"/>
                  </a:lnTo>
                  <a:close/>
                </a:path>
                <a:path w="99694" h="56515">
                  <a:moveTo>
                    <a:pt x="74282" y="8432"/>
                  </a:moveTo>
                  <a:lnTo>
                    <a:pt x="71843" y="8953"/>
                  </a:lnTo>
                  <a:lnTo>
                    <a:pt x="71259" y="9042"/>
                  </a:lnTo>
                  <a:lnTo>
                    <a:pt x="70281" y="9258"/>
                  </a:lnTo>
                  <a:lnTo>
                    <a:pt x="76551" y="9258"/>
                  </a:lnTo>
                  <a:lnTo>
                    <a:pt x="76136" y="8801"/>
                  </a:lnTo>
                  <a:lnTo>
                    <a:pt x="74282" y="8432"/>
                  </a:lnTo>
                  <a:close/>
                </a:path>
              </a:pathLst>
            </a:custGeom>
            <a:solidFill>
              <a:srgbClr val="9DD3F3"/>
            </a:solidFill>
          </p:spPr>
          <p:txBody>
            <a:bodyPr wrap="square" lIns="0" tIns="0" rIns="0" bIns="0" rtlCol="0"/>
            <a:lstStyle/>
            <a:p>
              <a:endParaRPr/>
            </a:p>
          </p:txBody>
        </p:sp>
        <p:sp>
          <p:nvSpPr>
            <p:cNvPr id="7" name="object 7"/>
            <p:cNvSpPr/>
            <p:nvPr/>
          </p:nvSpPr>
          <p:spPr>
            <a:xfrm>
              <a:off x="2700616" y="660501"/>
              <a:ext cx="16510" cy="15875"/>
            </a:xfrm>
            <a:custGeom>
              <a:avLst/>
              <a:gdLst/>
              <a:ahLst/>
              <a:cxnLst/>
              <a:rect l="l" t="t" r="r" b="b"/>
              <a:pathLst>
                <a:path w="16510" h="15875">
                  <a:moveTo>
                    <a:pt x="8966" y="15722"/>
                  </a:moveTo>
                  <a:lnTo>
                    <a:pt x="8382" y="15595"/>
                  </a:lnTo>
                  <a:lnTo>
                    <a:pt x="7785" y="15405"/>
                  </a:lnTo>
                  <a:lnTo>
                    <a:pt x="7162" y="15138"/>
                  </a:lnTo>
                  <a:lnTo>
                    <a:pt x="3251" y="13703"/>
                  </a:lnTo>
                  <a:lnTo>
                    <a:pt x="0" y="9829"/>
                  </a:lnTo>
                  <a:lnTo>
                    <a:pt x="1612" y="11950"/>
                  </a:lnTo>
                  <a:lnTo>
                    <a:pt x="5067" y="15773"/>
                  </a:lnTo>
                  <a:lnTo>
                    <a:pt x="8966" y="15722"/>
                  </a:lnTo>
                  <a:close/>
                </a:path>
                <a:path w="16510" h="15875">
                  <a:moveTo>
                    <a:pt x="16040" y="3187"/>
                  </a:moveTo>
                  <a:lnTo>
                    <a:pt x="11963" y="0"/>
                  </a:lnTo>
                  <a:lnTo>
                    <a:pt x="11036" y="12"/>
                  </a:lnTo>
                  <a:lnTo>
                    <a:pt x="9982" y="177"/>
                  </a:lnTo>
                  <a:lnTo>
                    <a:pt x="9258" y="393"/>
                  </a:lnTo>
                  <a:lnTo>
                    <a:pt x="6858" y="1397"/>
                  </a:lnTo>
                  <a:lnTo>
                    <a:pt x="5892" y="3924"/>
                  </a:lnTo>
                  <a:lnTo>
                    <a:pt x="6121" y="4991"/>
                  </a:lnTo>
                  <a:lnTo>
                    <a:pt x="6934" y="6261"/>
                  </a:lnTo>
                  <a:lnTo>
                    <a:pt x="5359" y="7264"/>
                  </a:lnTo>
                  <a:lnTo>
                    <a:pt x="5638" y="7632"/>
                  </a:lnTo>
                  <a:lnTo>
                    <a:pt x="4584" y="7759"/>
                  </a:lnTo>
                  <a:lnTo>
                    <a:pt x="4343" y="7912"/>
                  </a:lnTo>
                  <a:lnTo>
                    <a:pt x="2451" y="8026"/>
                  </a:lnTo>
                  <a:lnTo>
                    <a:pt x="5041" y="11061"/>
                  </a:lnTo>
                  <a:lnTo>
                    <a:pt x="8077" y="12192"/>
                  </a:lnTo>
                  <a:lnTo>
                    <a:pt x="9715" y="12890"/>
                  </a:lnTo>
                  <a:lnTo>
                    <a:pt x="10998" y="12979"/>
                  </a:lnTo>
                  <a:lnTo>
                    <a:pt x="13779" y="11595"/>
                  </a:lnTo>
                  <a:lnTo>
                    <a:pt x="14732" y="9118"/>
                  </a:lnTo>
                  <a:lnTo>
                    <a:pt x="15354" y="6858"/>
                  </a:lnTo>
                  <a:lnTo>
                    <a:pt x="16040" y="3187"/>
                  </a:lnTo>
                  <a:close/>
                </a:path>
              </a:pathLst>
            </a:custGeom>
            <a:solidFill>
              <a:srgbClr val="1285C6"/>
            </a:solidFill>
          </p:spPr>
          <p:txBody>
            <a:bodyPr wrap="square" lIns="0" tIns="0" rIns="0" bIns="0" rtlCol="0"/>
            <a:lstStyle/>
            <a:p>
              <a:endParaRPr/>
            </a:p>
          </p:txBody>
        </p:sp>
      </p:grpSp>
      <p:grpSp>
        <p:nvGrpSpPr>
          <p:cNvPr id="8" name="object 8"/>
          <p:cNvGrpSpPr/>
          <p:nvPr/>
        </p:nvGrpSpPr>
        <p:grpSpPr>
          <a:xfrm>
            <a:off x="2543159" y="610693"/>
            <a:ext cx="314960" cy="589280"/>
            <a:chOff x="2543159" y="610693"/>
            <a:chExt cx="314960" cy="589280"/>
          </a:xfrm>
        </p:grpSpPr>
        <p:pic>
          <p:nvPicPr>
            <p:cNvPr id="9" name="object 9"/>
            <p:cNvPicPr/>
            <p:nvPr/>
          </p:nvPicPr>
          <p:blipFill>
            <a:blip r:embed="rId4" cstate="print"/>
            <a:stretch>
              <a:fillRect/>
            </a:stretch>
          </p:blipFill>
          <p:spPr>
            <a:xfrm>
              <a:off x="2772397" y="666851"/>
              <a:ext cx="12280" cy="12775"/>
            </a:xfrm>
            <a:prstGeom prst="rect">
              <a:avLst/>
            </a:prstGeom>
          </p:spPr>
        </p:pic>
        <p:pic>
          <p:nvPicPr>
            <p:cNvPr id="10" name="object 10"/>
            <p:cNvPicPr/>
            <p:nvPr/>
          </p:nvPicPr>
          <p:blipFill>
            <a:blip r:embed="rId5" cstate="print"/>
            <a:stretch>
              <a:fillRect/>
            </a:stretch>
          </p:blipFill>
          <p:spPr>
            <a:xfrm>
              <a:off x="2609644" y="610693"/>
              <a:ext cx="239269" cy="557584"/>
            </a:xfrm>
            <a:prstGeom prst="rect">
              <a:avLst/>
            </a:prstGeom>
          </p:spPr>
        </p:pic>
        <p:sp>
          <p:nvSpPr>
            <p:cNvPr id="11" name="object 11"/>
            <p:cNvSpPr/>
            <p:nvPr/>
          </p:nvSpPr>
          <p:spPr>
            <a:xfrm>
              <a:off x="2548255" y="1092783"/>
              <a:ext cx="138430" cy="107314"/>
            </a:xfrm>
            <a:custGeom>
              <a:avLst/>
              <a:gdLst/>
              <a:ahLst/>
              <a:cxnLst/>
              <a:rect l="l" t="t" r="r" b="b"/>
              <a:pathLst>
                <a:path w="138430" h="107315">
                  <a:moveTo>
                    <a:pt x="39662" y="65532"/>
                  </a:moveTo>
                  <a:lnTo>
                    <a:pt x="39408" y="65633"/>
                  </a:lnTo>
                  <a:lnTo>
                    <a:pt x="39662" y="65532"/>
                  </a:lnTo>
                  <a:close/>
                </a:path>
                <a:path w="138430" h="107315">
                  <a:moveTo>
                    <a:pt x="94475" y="99415"/>
                  </a:moveTo>
                  <a:lnTo>
                    <a:pt x="94005" y="96596"/>
                  </a:lnTo>
                  <a:lnTo>
                    <a:pt x="82740" y="91719"/>
                  </a:lnTo>
                  <a:lnTo>
                    <a:pt x="74968" y="87261"/>
                  </a:lnTo>
                  <a:lnTo>
                    <a:pt x="70472" y="84010"/>
                  </a:lnTo>
                  <a:lnTo>
                    <a:pt x="69011" y="82753"/>
                  </a:lnTo>
                  <a:lnTo>
                    <a:pt x="61239" y="77101"/>
                  </a:lnTo>
                  <a:lnTo>
                    <a:pt x="60363" y="76466"/>
                  </a:lnTo>
                  <a:lnTo>
                    <a:pt x="54394" y="77101"/>
                  </a:lnTo>
                  <a:lnTo>
                    <a:pt x="51752" y="76047"/>
                  </a:lnTo>
                  <a:lnTo>
                    <a:pt x="49504" y="74803"/>
                  </a:lnTo>
                  <a:lnTo>
                    <a:pt x="47599" y="73482"/>
                  </a:lnTo>
                  <a:lnTo>
                    <a:pt x="32804" y="73406"/>
                  </a:lnTo>
                  <a:lnTo>
                    <a:pt x="20218" y="70878"/>
                  </a:lnTo>
                  <a:lnTo>
                    <a:pt x="15544" y="69278"/>
                  </a:lnTo>
                  <a:lnTo>
                    <a:pt x="11468" y="67894"/>
                  </a:lnTo>
                  <a:lnTo>
                    <a:pt x="8191" y="66446"/>
                  </a:lnTo>
                  <a:lnTo>
                    <a:pt x="4267" y="69278"/>
                  </a:lnTo>
                  <a:lnTo>
                    <a:pt x="12" y="67945"/>
                  </a:lnTo>
                  <a:lnTo>
                    <a:pt x="11633" y="76936"/>
                  </a:lnTo>
                  <a:lnTo>
                    <a:pt x="22161" y="78193"/>
                  </a:lnTo>
                  <a:lnTo>
                    <a:pt x="34429" y="82448"/>
                  </a:lnTo>
                  <a:lnTo>
                    <a:pt x="39611" y="94386"/>
                  </a:lnTo>
                  <a:lnTo>
                    <a:pt x="47320" y="106972"/>
                  </a:lnTo>
                  <a:lnTo>
                    <a:pt x="52349" y="104927"/>
                  </a:lnTo>
                  <a:lnTo>
                    <a:pt x="64465" y="101612"/>
                  </a:lnTo>
                  <a:lnTo>
                    <a:pt x="74422" y="99987"/>
                  </a:lnTo>
                  <a:lnTo>
                    <a:pt x="81153" y="99466"/>
                  </a:lnTo>
                  <a:lnTo>
                    <a:pt x="83629" y="99415"/>
                  </a:lnTo>
                  <a:lnTo>
                    <a:pt x="94475" y="99415"/>
                  </a:lnTo>
                  <a:close/>
                </a:path>
                <a:path w="138430" h="107315">
                  <a:moveTo>
                    <a:pt x="109677" y="21996"/>
                  </a:moveTo>
                  <a:lnTo>
                    <a:pt x="108851" y="18707"/>
                  </a:lnTo>
                  <a:lnTo>
                    <a:pt x="108254" y="16344"/>
                  </a:lnTo>
                  <a:lnTo>
                    <a:pt x="102768" y="14528"/>
                  </a:lnTo>
                  <a:lnTo>
                    <a:pt x="105422" y="4635"/>
                  </a:lnTo>
                  <a:lnTo>
                    <a:pt x="106667" y="0"/>
                  </a:lnTo>
                  <a:lnTo>
                    <a:pt x="96037" y="4635"/>
                  </a:lnTo>
                  <a:lnTo>
                    <a:pt x="93891" y="4584"/>
                  </a:lnTo>
                  <a:lnTo>
                    <a:pt x="89776" y="5372"/>
                  </a:lnTo>
                  <a:lnTo>
                    <a:pt x="87172" y="8394"/>
                  </a:lnTo>
                  <a:lnTo>
                    <a:pt x="89395" y="14528"/>
                  </a:lnTo>
                  <a:lnTo>
                    <a:pt x="89496" y="16344"/>
                  </a:lnTo>
                  <a:lnTo>
                    <a:pt x="89141" y="22644"/>
                  </a:lnTo>
                  <a:lnTo>
                    <a:pt x="98628" y="18707"/>
                  </a:lnTo>
                  <a:lnTo>
                    <a:pt x="102501" y="19710"/>
                  </a:lnTo>
                  <a:lnTo>
                    <a:pt x="104368" y="22707"/>
                  </a:lnTo>
                  <a:lnTo>
                    <a:pt x="106311" y="22009"/>
                  </a:lnTo>
                  <a:lnTo>
                    <a:pt x="109677" y="21996"/>
                  </a:lnTo>
                  <a:close/>
                </a:path>
                <a:path w="138430" h="107315">
                  <a:moveTo>
                    <a:pt x="138023" y="59182"/>
                  </a:moveTo>
                  <a:lnTo>
                    <a:pt x="126695" y="59499"/>
                  </a:lnTo>
                  <a:lnTo>
                    <a:pt x="125907" y="51371"/>
                  </a:lnTo>
                  <a:lnTo>
                    <a:pt x="119138" y="47904"/>
                  </a:lnTo>
                  <a:lnTo>
                    <a:pt x="113474" y="47396"/>
                  </a:lnTo>
                  <a:lnTo>
                    <a:pt x="111379" y="47218"/>
                  </a:lnTo>
                  <a:lnTo>
                    <a:pt x="107683" y="47396"/>
                  </a:lnTo>
                  <a:lnTo>
                    <a:pt x="107759" y="42214"/>
                  </a:lnTo>
                  <a:lnTo>
                    <a:pt x="107835" y="37807"/>
                  </a:lnTo>
                  <a:lnTo>
                    <a:pt x="98717" y="37807"/>
                  </a:lnTo>
                  <a:lnTo>
                    <a:pt x="94627" y="37338"/>
                  </a:lnTo>
                  <a:lnTo>
                    <a:pt x="90385" y="39535"/>
                  </a:lnTo>
                  <a:lnTo>
                    <a:pt x="87033" y="42214"/>
                  </a:lnTo>
                  <a:lnTo>
                    <a:pt x="82575" y="40208"/>
                  </a:lnTo>
                  <a:lnTo>
                    <a:pt x="80276" y="38836"/>
                  </a:lnTo>
                  <a:lnTo>
                    <a:pt x="78841" y="41262"/>
                  </a:lnTo>
                  <a:lnTo>
                    <a:pt x="76708" y="43853"/>
                  </a:lnTo>
                  <a:lnTo>
                    <a:pt x="73609" y="45605"/>
                  </a:lnTo>
                  <a:lnTo>
                    <a:pt x="64338" y="51435"/>
                  </a:lnTo>
                  <a:lnTo>
                    <a:pt x="63500" y="59499"/>
                  </a:lnTo>
                  <a:lnTo>
                    <a:pt x="63385" y="63042"/>
                  </a:lnTo>
                  <a:lnTo>
                    <a:pt x="63207" y="64033"/>
                  </a:lnTo>
                  <a:lnTo>
                    <a:pt x="66306" y="67449"/>
                  </a:lnTo>
                  <a:lnTo>
                    <a:pt x="70421" y="66725"/>
                  </a:lnTo>
                  <a:lnTo>
                    <a:pt x="70789" y="78308"/>
                  </a:lnTo>
                  <a:lnTo>
                    <a:pt x="74663" y="83375"/>
                  </a:lnTo>
                  <a:lnTo>
                    <a:pt x="79121" y="84531"/>
                  </a:lnTo>
                  <a:lnTo>
                    <a:pt x="81267" y="84340"/>
                  </a:lnTo>
                  <a:lnTo>
                    <a:pt x="91948" y="93345"/>
                  </a:lnTo>
                  <a:lnTo>
                    <a:pt x="99225" y="93992"/>
                  </a:lnTo>
                  <a:lnTo>
                    <a:pt x="103365" y="90957"/>
                  </a:lnTo>
                  <a:lnTo>
                    <a:pt x="104686" y="88900"/>
                  </a:lnTo>
                  <a:lnTo>
                    <a:pt x="105943" y="84645"/>
                  </a:lnTo>
                  <a:lnTo>
                    <a:pt x="105638" y="84340"/>
                  </a:lnTo>
                  <a:lnTo>
                    <a:pt x="102958" y="81661"/>
                  </a:lnTo>
                  <a:lnTo>
                    <a:pt x="112077" y="81826"/>
                  </a:lnTo>
                  <a:lnTo>
                    <a:pt x="112141" y="81661"/>
                  </a:lnTo>
                  <a:lnTo>
                    <a:pt x="114122" y="76949"/>
                  </a:lnTo>
                  <a:lnTo>
                    <a:pt x="128663" y="77444"/>
                  </a:lnTo>
                  <a:lnTo>
                    <a:pt x="129641" y="76949"/>
                  </a:lnTo>
                  <a:lnTo>
                    <a:pt x="135686" y="73926"/>
                  </a:lnTo>
                  <a:lnTo>
                    <a:pt x="137896" y="69519"/>
                  </a:lnTo>
                  <a:lnTo>
                    <a:pt x="138010" y="67449"/>
                  </a:lnTo>
                  <a:lnTo>
                    <a:pt x="138023" y="66725"/>
                  </a:lnTo>
                  <a:lnTo>
                    <a:pt x="138023" y="59499"/>
                  </a:lnTo>
                  <a:lnTo>
                    <a:pt x="138023" y="59182"/>
                  </a:lnTo>
                  <a:close/>
                </a:path>
              </a:pathLst>
            </a:custGeom>
            <a:solidFill>
              <a:srgbClr val="A15B44"/>
            </a:solidFill>
          </p:spPr>
          <p:txBody>
            <a:bodyPr wrap="square" lIns="0" tIns="0" rIns="0" bIns="0" rtlCol="0"/>
            <a:lstStyle/>
            <a:p>
              <a:endParaRPr/>
            </a:p>
          </p:txBody>
        </p:sp>
        <p:sp>
          <p:nvSpPr>
            <p:cNvPr id="12" name="object 12"/>
            <p:cNvSpPr/>
            <p:nvPr/>
          </p:nvSpPr>
          <p:spPr>
            <a:xfrm>
              <a:off x="2553347" y="1096479"/>
              <a:ext cx="156210" cy="97790"/>
            </a:xfrm>
            <a:custGeom>
              <a:avLst/>
              <a:gdLst/>
              <a:ahLst/>
              <a:cxnLst/>
              <a:rect l="l" t="t" r="r" b="b"/>
              <a:pathLst>
                <a:path w="156210" h="97790">
                  <a:moveTo>
                    <a:pt x="78854" y="91643"/>
                  </a:moveTo>
                  <a:lnTo>
                    <a:pt x="49771" y="78752"/>
                  </a:lnTo>
                  <a:lnTo>
                    <a:pt x="42240" y="73647"/>
                  </a:lnTo>
                  <a:lnTo>
                    <a:pt x="35814" y="71120"/>
                  </a:lnTo>
                  <a:lnTo>
                    <a:pt x="32969" y="70129"/>
                  </a:lnTo>
                  <a:lnTo>
                    <a:pt x="24599" y="69786"/>
                  </a:lnTo>
                  <a:lnTo>
                    <a:pt x="17018" y="67894"/>
                  </a:lnTo>
                  <a:lnTo>
                    <a:pt x="11595" y="66103"/>
                  </a:lnTo>
                  <a:lnTo>
                    <a:pt x="8102" y="65239"/>
                  </a:lnTo>
                  <a:lnTo>
                    <a:pt x="4826" y="64071"/>
                  </a:lnTo>
                  <a:lnTo>
                    <a:pt x="2476" y="63157"/>
                  </a:lnTo>
                  <a:lnTo>
                    <a:pt x="1930" y="63461"/>
                  </a:lnTo>
                  <a:lnTo>
                    <a:pt x="1066" y="63893"/>
                  </a:lnTo>
                  <a:lnTo>
                    <a:pt x="0" y="64211"/>
                  </a:lnTo>
                  <a:lnTo>
                    <a:pt x="11811" y="69748"/>
                  </a:lnTo>
                  <a:lnTo>
                    <a:pt x="21640" y="70739"/>
                  </a:lnTo>
                  <a:lnTo>
                    <a:pt x="33274" y="75450"/>
                  </a:lnTo>
                  <a:lnTo>
                    <a:pt x="42075" y="95567"/>
                  </a:lnTo>
                  <a:lnTo>
                    <a:pt x="45212" y="97777"/>
                  </a:lnTo>
                  <a:lnTo>
                    <a:pt x="42227" y="86931"/>
                  </a:lnTo>
                  <a:lnTo>
                    <a:pt x="48996" y="87083"/>
                  </a:lnTo>
                  <a:lnTo>
                    <a:pt x="61087" y="88265"/>
                  </a:lnTo>
                  <a:lnTo>
                    <a:pt x="70523" y="89776"/>
                  </a:lnTo>
                  <a:lnTo>
                    <a:pt x="76657" y="91084"/>
                  </a:lnTo>
                  <a:lnTo>
                    <a:pt x="78854" y="91643"/>
                  </a:lnTo>
                  <a:close/>
                </a:path>
                <a:path w="156210" h="97790">
                  <a:moveTo>
                    <a:pt x="95986" y="101"/>
                  </a:moveTo>
                  <a:lnTo>
                    <a:pt x="91859" y="1778"/>
                  </a:lnTo>
                  <a:lnTo>
                    <a:pt x="91109" y="7988"/>
                  </a:lnTo>
                  <a:lnTo>
                    <a:pt x="87045" y="10807"/>
                  </a:lnTo>
                  <a:lnTo>
                    <a:pt x="84747" y="15354"/>
                  </a:lnTo>
                  <a:lnTo>
                    <a:pt x="90576" y="13589"/>
                  </a:lnTo>
                  <a:lnTo>
                    <a:pt x="94043" y="12636"/>
                  </a:lnTo>
                  <a:lnTo>
                    <a:pt x="95758" y="5778"/>
                  </a:lnTo>
                  <a:lnTo>
                    <a:pt x="95986" y="101"/>
                  </a:lnTo>
                  <a:close/>
                </a:path>
                <a:path w="156210" h="97790">
                  <a:moveTo>
                    <a:pt x="99593" y="85204"/>
                  </a:moveTo>
                  <a:lnTo>
                    <a:pt x="93624" y="81432"/>
                  </a:lnTo>
                  <a:lnTo>
                    <a:pt x="87020" y="75768"/>
                  </a:lnTo>
                  <a:lnTo>
                    <a:pt x="82308" y="74510"/>
                  </a:lnTo>
                  <a:lnTo>
                    <a:pt x="85445" y="87718"/>
                  </a:lnTo>
                  <a:lnTo>
                    <a:pt x="94564" y="86779"/>
                  </a:lnTo>
                  <a:lnTo>
                    <a:pt x="99593" y="85204"/>
                  </a:lnTo>
                  <a:close/>
                </a:path>
                <a:path w="156210" h="97790">
                  <a:moveTo>
                    <a:pt x="112306" y="22301"/>
                  </a:moveTo>
                  <a:lnTo>
                    <a:pt x="82550" y="22301"/>
                  </a:lnTo>
                  <a:lnTo>
                    <a:pt x="76695" y="22301"/>
                  </a:lnTo>
                  <a:lnTo>
                    <a:pt x="77609" y="23774"/>
                  </a:lnTo>
                  <a:lnTo>
                    <a:pt x="78193" y="25412"/>
                  </a:lnTo>
                  <a:lnTo>
                    <a:pt x="78117" y="27076"/>
                  </a:lnTo>
                  <a:lnTo>
                    <a:pt x="101257" y="24536"/>
                  </a:lnTo>
                  <a:lnTo>
                    <a:pt x="112306" y="22301"/>
                  </a:lnTo>
                  <a:close/>
                </a:path>
                <a:path w="156210" h="97790">
                  <a:moveTo>
                    <a:pt x="129463" y="61785"/>
                  </a:moveTo>
                  <a:lnTo>
                    <a:pt x="127101" y="55816"/>
                  </a:lnTo>
                  <a:lnTo>
                    <a:pt x="121132" y="58166"/>
                  </a:lnTo>
                  <a:lnTo>
                    <a:pt x="126949" y="60680"/>
                  </a:lnTo>
                  <a:lnTo>
                    <a:pt x="125539" y="63982"/>
                  </a:lnTo>
                  <a:lnTo>
                    <a:pt x="85356" y="51854"/>
                  </a:lnTo>
                  <a:lnTo>
                    <a:pt x="84442" y="51092"/>
                  </a:lnTo>
                  <a:lnTo>
                    <a:pt x="83870" y="50622"/>
                  </a:lnTo>
                  <a:lnTo>
                    <a:pt x="74917" y="44335"/>
                  </a:lnTo>
                  <a:lnTo>
                    <a:pt x="70662" y="40881"/>
                  </a:lnTo>
                  <a:lnTo>
                    <a:pt x="85293" y="39928"/>
                  </a:lnTo>
                  <a:lnTo>
                    <a:pt x="94881" y="42608"/>
                  </a:lnTo>
                  <a:lnTo>
                    <a:pt x="87490" y="44335"/>
                  </a:lnTo>
                  <a:lnTo>
                    <a:pt x="86080" y="47790"/>
                  </a:lnTo>
                  <a:lnTo>
                    <a:pt x="88747" y="51092"/>
                  </a:lnTo>
                  <a:lnTo>
                    <a:pt x="92202" y="52197"/>
                  </a:lnTo>
                  <a:lnTo>
                    <a:pt x="104787" y="47485"/>
                  </a:lnTo>
                  <a:lnTo>
                    <a:pt x="113271" y="51092"/>
                  </a:lnTo>
                  <a:lnTo>
                    <a:pt x="107454" y="57696"/>
                  </a:lnTo>
                  <a:lnTo>
                    <a:pt x="100063" y="57543"/>
                  </a:lnTo>
                  <a:lnTo>
                    <a:pt x="113118" y="59893"/>
                  </a:lnTo>
                  <a:lnTo>
                    <a:pt x="116420" y="57696"/>
                  </a:lnTo>
                  <a:lnTo>
                    <a:pt x="119710" y="55499"/>
                  </a:lnTo>
                  <a:lnTo>
                    <a:pt x="126479" y="50622"/>
                  </a:lnTo>
                  <a:lnTo>
                    <a:pt x="118160" y="47485"/>
                  </a:lnTo>
                  <a:lnTo>
                    <a:pt x="115633" y="46532"/>
                  </a:lnTo>
                  <a:lnTo>
                    <a:pt x="115112" y="46380"/>
                  </a:lnTo>
                  <a:lnTo>
                    <a:pt x="103835" y="43078"/>
                  </a:lnTo>
                  <a:lnTo>
                    <a:pt x="99745" y="46380"/>
                  </a:lnTo>
                  <a:lnTo>
                    <a:pt x="102425" y="40246"/>
                  </a:lnTo>
                  <a:lnTo>
                    <a:pt x="101866" y="39928"/>
                  </a:lnTo>
                  <a:lnTo>
                    <a:pt x="101473" y="39700"/>
                  </a:lnTo>
                  <a:lnTo>
                    <a:pt x="95821" y="36474"/>
                  </a:lnTo>
                  <a:lnTo>
                    <a:pt x="86855" y="35534"/>
                  </a:lnTo>
                  <a:lnTo>
                    <a:pt x="82613" y="38366"/>
                  </a:lnTo>
                  <a:lnTo>
                    <a:pt x="78689" y="39700"/>
                  </a:lnTo>
                  <a:lnTo>
                    <a:pt x="75552" y="38773"/>
                  </a:lnTo>
                  <a:lnTo>
                    <a:pt x="73482" y="37604"/>
                  </a:lnTo>
                  <a:lnTo>
                    <a:pt x="72199" y="39217"/>
                  </a:lnTo>
                  <a:lnTo>
                    <a:pt x="70561" y="40754"/>
                  </a:lnTo>
                  <a:lnTo>
                    <a:pt x="68503" y="41922"/>
                  </a:lnTo>
                  <a:lnTo>
                    <a:pt x="68199" y="42113"/>
                  </a:lnTo>
                  <a:lnTo>
                    <a:pt x="67703" y="42481"/>
                  </a:lnTo>
                  <a:lnTo>
                    <a:pt x="68046" y="44577"/>
                  </a:lnTo>
                  <a:lnTo>
                    <a:pt x="66890" y="46532"/>
                  </a:lnTo>
                  <a:lnTo>
                    <a:pt x="65163" y="51257"/>
                  </a:lnTo>
                  <a:lnTo>
                    <a:pt x="72555" y="51092"/>
                  </a:lnTo>
                  <a:lnTo>
                    <a:pt x="72402" y="63792"/>
                  </a:lnTo>
                  <a:lnTo>
                    <a:pt x="70040" y="61302"/>
                  </a:lnTo>
                  <a:lnTo>
                    <a:pt x="69405" y="71043"/>
                  </a:lnTo>
                  <a:lnTo>
                    <a:pt x="72872" y="76390"/>
                  </a:lnTo>
                  <a:lnTo>
                    <a:pt x="77901" y="82054"/>
                  </a:lnTo>
                  <a:lnTo>
                    <a:pt x="77266" y="75768"/>
                  </a:lnTo>
                  <a:lnTo>
                    <a:pt x="76327" y="67906"/>
                  </a:lnTo>
                  <a:lnTo>
                    <a:pt x="72580" y="63995"/>
                  </a:lnTo>
                  <a:lnTo>
                    <a:pt x="89535" y="64147"/>
                  </a:lnTo>
                  <a:lnTo>
                    <a:pt x="94665" y="71018"/>
                  </a:lnTo>
                  <a:lnTo>
                    <a:pt x="101193" y="72351"/>
                  </a:lnTo>
                  <a:lnTo>
                    <a:pt x="106845" y="71018"/>
                  </a:lnTo>
                  <a:lnTo>
                    <a:pt x="109181" y="69964"/>
                  </a:lnTo>
                  <a:lnTo>
                    <a:pt x="122110" y="71069"/>
                  </a:lnTo>
                  <a:lnTo>
                    <a:pt x="124218" y="69964"/>
                  </a:lnTo>
                  <a:lnTo>
                    <a:pt x="126949" y="68541"/>
                  </a:lnTo>
                  <a:lnTo>
                    <a:pt x="127990" y="67983"/>
                  </a:lnTo>
                  <a:lnTo>
                    <a:pt x="129438" y="64147"/>
                  </a:lnTo>
                  <a:lnTo>
                    <a:pt x="129463" y="61785"/>
                  </a:lnTo>
                  <a:close/>
                </a:path>
                <a:path w="156210" h="97790">
                  <a:moveTo>
                    <a:pt x="155714" y="5283"/>
                  </a:moveTo>
                  <a:lnTo>
                    <a:pt x="155232" y="0"/>
                  </a:lnTo>
                  <a:lnTo>
                    <a:pt x="137668" y="9588"/>
                  </a:lnTo>
                  <a:lnTo>
                    <a:pt x="120777" y="15976"/>
                  </a:lnTo>
                  <a:lnTo>
                    <a:pt x="86080" y="22212"/>
                  </a:lnTo>
                  <a:lnTo>
                    <a:pt x="112712" y="22212"/>
                  </a:lnTo>
                  <a:lnTo>
                    <a:pt x="120230" y="20688"/>
                  </a:lnTo>
                  <a:lnTo>
                    <a:pt x="133070" y="17183"/>
                  </a:lnTo>
                  <a:lnTo>
                    <a:pt x="137795" y="15646"/>
                  </a:lnTo>
                  <a:lnTo>
                    <a:pt x="155714" y="5283"/>
                  </a:lnTo>
                  <a:close/>
                </a:path>
              </a:pathLst>
            </a:custGeom>
            <a:solidFill>
              <a:srgbClr val="FAC601"/>
            </a:solidFill>
          </p:spPr>
          <p:txBody>
            <a:bodyPr wrap="square" lIns="0" tIns="0" rIns="0" bIns="0" rtlCol="0"/>
            <a:lstStyle/>
            <a:p>
              <a:endParaRPr/>
            </a:p>
          </p:txBody>
        </p:sp>
        <p:pic>
          <p:nvPicPr>
            <p:cNvPr id="13" name="object 13"/>
            <p:cNvPicPr/>
            <p:nvPr/>
          </p:nvPicPr>
          <p:blipFill>
            <a:blip r:embed="rId6" cstate="print"/>
            <a:stretch>
              <a:fillRect/>
            </a:stretch>
          </p:blipFill>
          <p:spPr>
            <a:xfrm>
              <a:off x="2573959" y="1138300"/>
              <a:ext cx="6642" cy="2565"/>
            </a:xfrm>
            <a:prstGeom prst="rect">
              <a:avLst/>
            </a:prstGeom>
          </p:spPr>
        </p:pic>
        <p:pic>
          <p:nvPicPr>
            <p:cNvPr id="14" name="object 14"/>
            <p:cNvPicPr/>
            <p:nvPr/>
          </p:nvPicPr>
          <p:blipFill>
            <a:blip r:embed="rId7" cstate="print"/>
            <a:stretch>
              <a:fillRect/>
            </a:stretch>
          </p:blipFill>
          <p:spPr>
            <a:xfrm>
              <a:off x="2556455" y="1083891"/>
              <a:ext cx="76104" cy="82643"/>
            </a:xfrm>
            <a:prstGeom prst="rect">
              <a:avLst/>
            </a:prstGeom>
          </p:spPr>
        </p:pic>
        <p:pic>
          <p:nvPicPr>
            <p:cNvPr id="15" name="object 15"/>
            <p:cNvPicPr/>
            <p:nvPr/>
          </p:nvPicPr>
          <p:blipFill>
            <a:blip r:embed="rId8" cstate="print"/>
            <a:stretch>
              <a:fillRect/>
            </a:stretch>
          </p:blipFill>
          <p:spPr>
            <a:xfrm>
              <a:off x="2565742" y="1137170"/>
              <a:ext cx="29248" cy="15773"/>
            </a:xfrm>
            <a:prstGeom prst="rect">
              <a:avLst/>
            </a:prstGeom>
          </p:spPr>
        </p:pic>
        <p:pic>
          <p:nvPicPr>
            <p:cNvPr id="16" name="object 16"/>
            <p:cNvPicPr/>
            <p:nvPr/>
          </p:nvPicPr>
          <p:blipFill>
            <a:blip r:embed="rId9" cstate="print"/>
            <a:stretch>
              <a:fillRect/>
            </a:stretch>
          </p:blipFill>
          <p:spPr>
            <a:xfrm>
              <a:off x="2543159" y="1040348"/>
              <a:ext cx="314471" cy="127342"/>
            </a:xfrm>
            <a:prstGeom prst="rect">
              <a:avLst/>
            </a:prstGeom>
          </p:spPr>
        </p:pic>
      </p:grpSp>
      <p:grpSp>
        <p:nvGrpSpPr>
          <p:cNvPr id="17" name="object 17"/>
          <p:cNvGrpSpPr/>
          <p:nvPr/>
        </p:nvGrpSpPr>
        <p:grpSpPr>
          <a:xfrm>
            <a:off x="2365904" y="642910"/>
            <a:ext cx="101600" cy="57785"/>
            <a:chOff x="2365904" y="642910"/>
            <a:chExt cx="101600" cy="57785"/>
          </a:xfrm>
        </p:grpSpPr>
        <p:pic>
          <p:nvPicPr>
            <p:cNvPr id="18" name="object 18"/>
            <p:cNvPicPr/>
            <p:nvPr/>
          </p:nvPicPr>
          <p:blipFill>
            <a:blip r:embed="rId3" cstate="print"/>
            <a:stretch>
              <a:fillRect/>
            </a:stretch>
          </p:blipFill>
          <p:spPr>
            <a:xfrm>
              <a:off x="2433345" y="693368"/>
              <a:ext cx="33858" cy="6921"/>
            </a:xfrm>
            <a:prstGeom prst="rect">
              <a:avLst/>
            </a:prstGeom>
          </p:spPr>
        </p:pic>
        <p:sp>
          <p:nvSpPr>
            <p:cNvPr id="19" name="object 19"/>
            <p:cNvSpPr/>
            <p:nvPr/>
          </p:nvSpPr>
          <p:spPr>
            <a:xfrm>
              <a:off x="2375940" y="654590"/>
              <a:ext cx="37465" cy="31750"/>
            </a:xfrm>
            <a:custGeom>
              <a:avLst/>
              <a:gdLst/>
              <a:ahLst/>
              <a:cxnLst/>
              <a:rect l="l" t="t" r="r" b="b"/>
              <a:pathLst>
                <a:path w="37464" h="31750">
                  <a:moveTo>
                    <a:pt x="15100" y="0"/>
                  </a:moveTo>
                  <a:lnTo>
                    <a:pt x="14376" y="177"/>
                  </a:lnTo>
                  <a:lnTo>
                    <a:pt x="14040" y="533"/>
                  </a:lnTo>
                  <a:lnTo>
                    <a:pt x="13995" y="2082"/>
                  </a:lnTo>
                  <a:lnTo>
                    <a:pt x="14096" y="2387"/>
                  </a:lnTo>
                  <a:lnTo>
                    <a:pt x="14414" y="15824"/>
                  </a:lnTo>
                  <a:lnTo>
                    <a:pt x="4038" y="20459"/>
                  </a:lnTo>
                  <a:lnTo>
                    <a:pt x="1676" y="21399"/>
                  </a:lnTo>
                  <a:lnTo>
                    <a:pt x="419" y="21717"/>
                  </a:lnTo>
                  <a:lnTo>
                    <a:pt x="0" y="21755"/>
                  </a:lnTo>
                  <a:lnTo>
                    <a:pt x="2971" y="22898"/>
                  </a:lnTo>
                  <a:lnTo>
                    <a:pt x="11582" y="26377"/>
                  </a:lnTo>
                  <a:lnTo>
                    <a:pt x="18745" y="31203"/>
                  </a:lnTo>
                  <a:lnTo>
                    <a:pt x="29286" y="30454"/>
                  </a:lnTo>
                  <a:lnTo>
                    <a:pt x="36804" y="17792"/>
                  </a:lnTo>
                  <a:lnTo>
                    <a:pt x="37020" y="17500"/>
                  </a:lnTo>
                  <a:lnTo>
                    <a:pt x="37325" y="16992"/>
                  </a:lnTo>
                  <a:lnTo>
                    <a:pt x="35890" y="14020"/>
                  </a:lnTo>
                  <a:lnTo>
                    <a:pt x="35255" y="12192"/>
                  </a:lnTo>
                  <a:lnTo>
                    <a:pt x="35090" y="11798"/>
                  </a:lnTo>
                  <a:lnTo>
                    <a:pt x="29946" y="3937"/>
                  </a:lnTo>
                  <a:lnTo>
                    <a:pt x="21666" y="1346"/>
                  </a:lnTo>
                  <a:lnTo>
                    <a:pt x="18046" y="533"/>
                  </a:lnTo>
                  <a:lnTo>
                    <a:pt x="15100" y="0"/>
                  </a:lnTo>
                  <a:close/>
                </a:path>
              </a:pathLst>
            </a:custGeom>
            <a:solidFill>
              <a:srgbClr val="1285C6"/>
            </a:solidFill>
          </p:spPr>
          <p:txBody>
            <a:bodyPr wrap="square" lIns="0" tIns="0" rIns="0" bIns="0" rtlCol="0"/>
            <a:lstStyle/>
            <a:p>
              <a:endParaRPr/>
            </a:p>
          </p:txBody>
        </p:sp>
        <p:sp>
          <p:nvSpPr>
            <p:cNvPr id="20" name="object 20"/>
            <p:cNvSpPr/>
            <p:nvPr/>
          </p:nvSpPr>
          <p:spPr>
            <a:xfrm>
              <a:off x="2365904" y="642910"/>
              <a:ext cx="99695" cy="56515"/>
            </a:xfrm>
            <a:custGeom>
              <a:avLst/>
              <a:gdLst/>
              <a:ahLst/>
              <a:cxnLst/>
              <a:rect l="l" t="t" r="r" b="b"/>
              <a:pathLst>
                <a:path w="99694" h="56515">
                  <a:moveTo>
                    <a:pt x="74412" y="28244"/>
                  </a:moveTo>
                  <a:lnTo>
                    <a:pt x="47536" y="28244"/>
                  </a:lnTo>
                  <a:lnTo>
                    <a:pt x="48152" y="29870"/>
                  </a:lnTo>
                  <a:lnTo>
                    <a:pt x="48641" y="31584"/>
                  </a:lnTo>
                  <a:lnTo>
                    <a:pt x="70167" y="54635"/>
                  </a:lnTo>
                  <a:lnTo>
                    <a:pt x="73079" y="55276"/>
                  </a:lnTo>
                  <a:lnTo>
                    <a:pt x="80146" y="55954"/>
                  </a:lnTo>
                  <a:lnTo>
                    <a:pt x="89418" y="55077"/>
                  </a:lnTo>
                  <a:lnTo>
                    <a:pt x="94132" y="53149"/>
                  </a:lnTo>
                  <a:lnTo>
                    <a:pt x="81340" y="53136"/>
                  </a:lnTo>
                  <a:lnTo>
                    <a:pt x="76073" y="52565"/>
                  </a:lnTo>
                  <a:lnTo>
                    <a:pt x="90545" y="52565"/>
                  </a:lnTo>
                  <a:lnTo>
                    <a:pt x="96735" y="48933"/>
                  </a:lnTo>
                  <a:lnTo>
                    <a:pt x="91734" y="47757"/>
                  </a:lnTo>
                  <a:lnTo>
                    <a:pt x="84964" y="43786"/>
                  </a:lnTo>
                  <a:lnTo>
                    <a:pt x="77663" y="35381"/>
                  </a:lnTo>
                  <a:lnTo>
                    <a:pt x="74412" y="28244"/>
                  </a:lnTo>
                  <a:close/>
                </a:path>
                <a:path w="99694" h="56515">
                  <a:moveTo>
                    <a:pt x="69951" y="54597"/>
                  </a:moveTo>
                  <a:lnTo>
                    <a:pt x="70127" y="54635"/>
                  </a:lnTo>
                  <a:lnTo>
                    <a:pt x="69951" y="54597"/>
                  </a:lnTo>
                  <a:close/>
                </a:path>
                <a:path w="99694" h="56515">
                  <a:moveTo>
                    <a:pt x="97497" y="48475"/>
                  </a:moveTo>
                  <a:lnTo>
                    <a:pt x="90233" y="53098"/>
                  </a:lnTo>
                  <a:lnTo>
                    <a:pt x="81534" y="53149"/>
                  </a:lnTo>
                  <a:lnTo>
                    <a:pt x="94132" y="53149"/>
                  </a:lnTo>
                  <a:lnTo>
                    <a:pt x="99161" y="51092"/>
                  </a:lnTo>
                  <a:lnTo>
                    <a:pt x="98501" y="49987"/>
                  </a:lnTo>
                  <a:lnTo>
                    <a:pt x="98107" y="49390"/>
                  </a:lnTo>
                  <a:lnTo>
                    <a:pt x="98686" y="48996"/>
                  </a:lnTo>
                  <a:lnTo>
                    <a:pt x="97840" y="48983"/>
                  </a:lnTo>
                  <a:lnTo>
                    <a:pt x="97497" y="48475"/>
                  </a:lnTo>
                  <a:close/>
                </a:path>
                <a:path w="99694" h="56515">
                  <a:moveTo>
                    <a:pt x="81412" y="53136"/>
                  </a:moveTo>
                  <a:close/>
                </a:path>
                <a:path w="99694" h="56515">
                  <a:moveTo>
                    <a:pt x="90545" y="52565"/>
                  </a:moveTo>
                  <a:lnTo>
                    <a:pt x="76073" y="52565"/>
                  </a:lnTo>
                  <a:lnTo>
                    <a:pt x="81412" y="53136"/>
                  </a:lnTo>
                  <a:lnTo>
                    <a:pt x="89636" y="53098"/>
                  </a:lnTo>
                  <a:lnTo>
                    <a:pt x="90545" y="52565"/>
                  </a:lnTo>
                  <a:close/>
                </a:path>
                <a:path w="99694" h="56515">
                  <a:moveTo>
                    <a:pt x="98742" y="48958"/>
                  </a:moveTo>
                  <a:lnTo>
                    <a:pt x="98412" y="48996"/>
                  </a:lnTo>
                  <a:lnTo>
                    <a:pt x="98686" y="48996"/>
                  </a:lnTo>
                  <a:close/>
                </a:path>
                <a:path w="99694" h="56515">
                  <a:moveTo>
                    <a:pt x="7010" y="14211"/>
                  </a:moveTo>
                  <a:lnTo>
                    <a:pt x="4521" y="14871"/>
                  </a:lnTo>
                  <a:lnTo>
                    <a:pt x="0" y="20078"/>
                  </a:lnTo>
                  <a:lnTo>
                    <a:pt x="1911" y="26708"/>
                  </a:lnTo>
                  <a:lnTo>
                    <a:pt x="2997" y="31102"/>
                  </a:lnTo>
                  <a:lnTo>
                    <a:pt x="8242" y="33731"/>
                  </a:lnTo>
                  <a:lnTo>
                    <a:pt x="10337" y="33705"/>
                  </a:lnTo>
                  <a:lnTo>
                    <a:pt x="12623" y="32727"/>
                  </a:lnTo>
                  <a:lnTo>
                    <a:pt x="18513" y="30568"/>
                  </a:lnTo>
                  <a:lnTo>
                    <a:pt x="8788" y="30568"/>
                  </a:lnTo>
                  <a:lnTo>
                    <a:pt x="6019" y="29184"/>
                  </a:lnTo>
                  <a:lnTo>
                    <a:pt x="5067" y="26708"/>
                  </a:lnTo>
                  <a:lnTo>
                    <a:pt x="4820" y="25717"/>
                  </a:lnTo>
                  <a:lnTo>
                    <a:pt x="4461" y="24523"/>
                  </a:lnTo>
                  <a:lnTo>
                    <a:pt x="3708" y="20497"/>
                  </a:lnTo>
                  <a:lnTo>
                    <a:pt x="6086" y="17767"/>
                  </a:lnTo>
                  <a:lnTo>
                    <a:pt x="7658" y="17424"/>
                  </a:lnTo>
                  <a:lnTo>
                    <a:pt x="15220" y="17424"/>
                  </a:lnTo>
                  <a:lnTo>
                    <a:pt x="15062" y="17399"/>
                  </a:lnTo>
                  <a:lnTo>
                    <a:pt x="13322" y="15595"/>
                  </a:lnTo>
                  <a:lnTo>
                    <a:pt x="10858" y="14859"/>
                  </a:lnTo>
                  <a:lnTo>
                    <a:pt x="10325" y="14719"/>
                  </a:lnTo>
                  <a:lnTo>
                    <a:pt x="7010" y="14211"/>
                  </a:lnTo>
                  <a:close/>
                </a:path>
                <a:path w="99694" h="56515">
                  <a:moveTo>
                    <a:pt x="24131" y="14363"/>
                  </a:moveTo>
                  <a:lnTo>
                    <a:pt x="21056" y="14363"/>
                  </a:lnTo>
                  <a:lnTo>
                    <a:pt x="21132" y="14782"/>
                  </a:lnTo>
                  <a:lnTo>
                    <a:pt x="21131" y="17399"/>
                  </a:lnTo>
                  <a:lnTo>
                    <a:pt x="21348" y="26174"/>
                  </a:lnTo>
                  <a:lnTo>
                    <a:pt x="11493" y="29870"/>
                  </a:lnTo>
                  <a:lnTo>
                    <a:pt x="9982" y="30518"/>
                  </a:lnTo>
                  <a:lnTo>
                    <a:pt x="8788" y="30568"/>
                  </a:lnTo>
                  <a:lnTo>
                    <a:pt x="18513" y="30568"/>
                  </a:lnTo>
                  <a:lnTo>
                    <a:pt x="24472" y="28384"/>
                  </a:lnTo>
                  <a:lnTo>
                    <a:pt x="24131" y="14363"/>
                  </a:lnTo>
                  <a:close/>
                </a:path>
                <a:path w="99694" h="56515">
                  <a:moveTo>
                    <a:pt x="69634" y="11658"/>
                  </a:moveTo>
                  <a:lnTo>
                    <a:pt x="25234" y="11658"/>
                  </a:lnTo>
                  <a:lnTo>
                    <a:pt x="26771" y="11976"/>
                  </a:lnTo>
                  <a:lnTo>
                    <a:pt x="38722" y="13703"/>
                  </a:lnTo>
                  <a:lnTo>
                    <a:pt x="45123" y="23482"/>
                  </a:lnTo>
                  <a:lnTo>
                    <a:pt x="45306" y="23926"/>
                  </a:lnTo>
                  <a:lnTo>
                    <a:pt x="46228" y="26555"/>
                  </a:lnTo>
                  <a:lnTo>
                    <a:pt x="48298" y="30530"/>
                  </a:lnTo>
                  <a:lnTo>
                    <a:pt x="48069" y="29730"/>
                  </a:lnTo>
                  <a:lnTo>
                    <a:pt x="47811" y="28968"/>
                  </a:lnTo>
                  <a:lnTo>
                    <a:pt x="47536" y="28244"/>
                  </a:lnTo>
                  <a:lnTo>
                    <a:pt x="74412" y="28244"/>
                  </a:lnTo>
                  <a:lnTo>
                    <a:pt x="71069" y="20904"/>
                  </a:lnTo>
                  <a:lnTo>
                    <a:pt x="70196" y="12705"/>
                  </a:lnTo>
                  <a:lnTo>
                    <a:pt x="69634" y="11658"/>
                  </a:lnTo>
                  <a:close/>
                </a:path>
                <a:path w="99694" h="56515">
                  <a:moveTo>
                    <a:pt x="17181" y="17729"/>
                  </a:moveTo>
                  <a:lnTo>
                    <a:pt x="9677" y="17729"/>
                  </a:lnTo>
                  <a:lnTo>
                    <a:pt x="9855" y="17767"/>
                  </a:lnTo>
                  <a:lnTo>
                    <a:pt x="10541" y="17970"/>
                  </a:lnTo>
                  <a:lnTo>
                    <a:pt x="12941" y="18986"/>
                  </a:lnTo>
                  <a:lnTo>
                    <a:pt x="13906" y="21513"/>
                  </a:lnTo>
                  <a:lnTo>
                    <a:pt x="13677" y="22580"/>
                  </a:lnTo>
                  <a:lnTo>
                    <a:pt x="13100" y="23482"/>
                  </a:lnTo>
                  <a:lnTo>
                    <a:pt x="12985" y="23926"/>
                  </a:lnTo>
                  <a:lnTo>
                    <a:pt x="13931" y="24523"/>
                  </a:lnTo>
                  <a:lnTo>
                    <a:pt x="13525" y="25044"/>
                  </a:lnTo>
                  <a:lnTo>
                    <a:pt x="13220" y="25349"/>
                  </a:lnTo>
                  <a:lnTo>
                    <a:pt x="17259" y="25717"/>
                  </a:lnTo>
                  <a:lnTo>
                    <a:pt x="18821" y="23926"/>
                  </a:lnTo>
                  <a:lnTo>
                    <a:pt x="20231" y="21450"/>
                  </a:lnTo>
                  <a:lnTo>
                    <a:pt x="20802" y="18110"/>
                  </a:lnTo>
                  <a:lnTo>
                    <a:pt x="18732" y="17945"/>
                  </a:lnTo>
                  <a:lnTo>
                    <a:pt x="17181" y="17729"/>
                  </a:lnTo>
                  <a:close/>
                </a:path>
                <a:path w="99694" h="56515">
                  <a:moveTo>
                    <a:pt x="9761" y="17752"/>
                  </a:moveTo>
                  <a:close/>
                </a:path>
                <a:path w="99694" h="56515">
                  <a:moveTo>
                    <a:pt x="15220" y="17424"/>
                  </a:moveTo>
                  <a:lnTo>
                    <a:pt x="7658" y="17424"/>
                  </a:lnTo>
                  <a:lnTo>
                    <a:pt x="9761" y="17752"/>
                  </a:lnTo>
                  <a:lnTo>
                    <a:pt x="17181" y="17729"/>
                  </a:lnTo>
                  <a:lnTo>
                    <a:pt x="15220" y="17424"/>
                  </a:lnTo>
                  <a:close/>
                </a:path>
                <a:path w="99694" h="56515">
                  <a:moveTo>
                    <a:pt x="21061" y="14579"/>
                  </a:moveTo>
                  <a:lnTo>
                    <a:pt x="21066" y="14782"/>
                  </a:lnTo>
                  <a:lnTo>
                    <a:pt x="21061" y="14579"/>
                  </a:lnTo>
                  <a:close/>
                </a:path>
                <a:path w="99694" h="56515">
                  <a:moveTo>
                    <a:pt x="24879" y="8432"/>
                  </a:moveTo>
                  <a:lnTo>
                    <a:pt x="23025" y="8801"/>
                  </a:lnTo>
                  <a:lnTo>
                    <a:pt x="20430" y="11658"/>
                  </a:lnTo>
                  <a:lnTo>
                    <a:pt x="20309" y="11976"/>
                  </a:lnTo>
                  <a:lnTo>
                    <a:pt x="21061" y="14579"/>
                  </a:lnTo>
                  <a:lnTo>
                    <a:pt x="21056" y="14363"/>
                  </a:lnTo>
                  <a:lnTo>
                    <a:pt x="24131" y="14363"/>
                  </a:lnTo>
                  <a:lnTo>
                    <a:pt x="24019" y="13703"/>
                  </a:lnTo>
                  <a:lnTo>
                    <a:pt x="23939" y="13436"/>
                  </a:lnTo>
                  <a:lnTo>
                    <a:pt x="23837" y="12471"/>
                  </a:lnTo>
                  <a:lnTo>
                    <a:pt x="24422" y="11836"/>
                  </a:lnTo>
                  <a:lnTo>
                    <a:pt x="25234" y="11658"/>
                  </a:lnTo>
                  <a:lnTo>
                    <a:pt x="69634" y="11658"/>
                  </a:lnTo>
                  <a:lnTo>
                    <a:pt x="68345" y="9258"/>
                  </a:lnTo>
                  <a:lnTo>
                    <a:pt x="28879" y="9258"/>
                  </a:lnTo>
                  <a:lnTo>
                    <a:pt x="27901" y="9042"/>
                  </a:lnTo>
                  <a:lnTo>
                    <a:pt x="27317" y="8953"/>
                  </a:lnTo>
                  <a:lnTo>
                    <a:pt x="24879" y="8432"/>
                  </a:lnTo>
                  <a:close/>
                </a:path>
                <a:path w="99694" h="56515">
                  <a:moveTo>
                    <a:pt x="47332" y="0"/>
                  </a:moveTo>
                  <a:lnTo>
                    <a:pt x="45288" y="1752"/>
                  </a:lnTo>
                  <a:lnTo>
                    <a:pt x="37909" y="6324"/>
                  </a:lnTo>
                  <a:lnTo>
                    <a:pt x="28879" y="9258"/>
                  </a:lnTo>
                  <a:lnTo>
                    <a:pt x="68345" y="9258"/>
                  </a:lnTo>
                  <a:lnTo>
                    <a:pt x="67613" y="7894"/>
                  </a:lnTo>
                  <a:lnTo>
                    <a:pt x="61255" y="4600"/>
                  </a:lnTo>
                  <a:lnTo>
                    <a:pt x="49060" y="952"/>
                  </a:lnTo>
                  <a:lnTo>
                    <a:pt x="47332" y="0"/>
                  </a:lnTo>
                  <a:close/>
                </a:path>
              </a:pathLst>
            </a:custGeom>
            <a:solidFill>
              <a:srgbClr val="9DD3F3"/>
            </a:solidFill>
          </p:spPr>
          <p:txBody>
            <a:bodyPr wrap="square" lIns="0" tIns="0" rIns="0" bIns="0" rtlCol="0"/>
            <a:lstStyle/>
            <a:p>
              <a:endParaRPr/>
            </a:p>
          </p:txBody>
        </p:sp>
        <p:sp>
          <p:nvSpPr>
            <p:cNvPr id="21" name="object 21"/>
            <p:cNvSpPr/>
            <p:nvPr/>
          </p:nvSpPr>
          <p:spPr>
            <a:xfrm>
              <a:off x="2369655" y="660501"/>
              <a:ext cx="16510" cy="15875"/>
            </a:xfrm>
            <a:custGeom>
              <a:avLst/>
              <a:gdLst/>
              <a:ahLst/>
              <a:cxnLst/>
              <a:rect l="l" t="t" r="r" b="b"/>
              <a:pathLst>
                <a:path w="16510" h="15875">
                  <a:moveTo>
                    <a:pt x="13589" y="8026"/>
                  </a:moveTo>
                  <a:lnTo>
                    <a:pt x="12687" y="7912"/>
                  </a:lnTo>
                  <a:lnTo>
                    <a:pt x="11772" y="7797"/>
                  </a:lnTo>
                  <a:lnTo>
                    <a:pt x="11455" y="7759"/>
                  </a:lnTo>
                  <a:lnTo>
                    <a:pt x="10401" y="7632"/>
                  </a:lnTo>
                  <a:lnTo>
                    <a:pt x="10680" y="7264"/>
                  </a:lnTo>
                  <a:lnTo>
                    <a:pt x="9105" y="6261"/>
                  </a:lnTo>
                  <a:lnTo>
                    <a:pt x="9918" y="4991"/>
                  </a:lnTo>
                  <a:lnTo>
                    <a:pt x="10147" y="3924"/>
                  </a:lnTo>
                  <a:lnTo>
                    <a:pt x="9182" y="1397"/>
                  </a:lnTo>
                  <a:lnTo>
                    <a:pt x="6781" y="393"/>
                  </a:lnTo>
                  <a:lnTo>
                    <a:pt x="5842" y="139"/>
                  </a:lnTo>
                  <a:lnTo>
                    <a:pt x="5003" y="12"/>
                  </a:lnTo>
                  <a:lnTo>
                    <a:pt x="4076" y="0"/>
                  </a:lnTo>
                  <a:lnTo>
                    <a:pt x="3251" y="177"/>
                  </a:lnTo>
                  <a:lnTo>
                    <a:pt x="2527" y="482"/>
                  </a:lnTo>
                  <a:lnTo>
                    <a:pt x="1879" y="876"/>
                  </a:lnTo>
                  <a:lnTo>
                    <a:pt x="1346" y="1320"/>
                  </a:lnTo>
                  <a:lnTo>
                    <a:pt x="0" y="3187"/>
                  </a:lnTo>
                  <a:lnTo>
                    <a:pt x="685" y="6858"/>
                  </a:lnTo>
                  <a:lnTo>
                    <a:pt x="1092" y="8229"/>
                  </a:lnTo>
                  <a:lnTo>
                    <a:pt x="1308" y="9118"/>
                  </a:lnTo>
                  <a:lnTo>
                    <a:pt x="2260" y="11595"/>
                  </a:lnTo>
                  <a:lnTo>
                    <a:pt x="5041" y="12979"/>
                  </a:lnTo>
                  <a:lnTo>
                    <a:pt x="6223" y="12928"/>
                  </a:lnTo>
                  <a:lnTo>
                    <a:pt x="7962" y="12192"/>
                  </a:lnTo>
                  <a:lnTo>
                    <a:pt x="10998" y="11061"/>
                  </a:lnTo>
                  <a:lnTo>
                    <a:pt x="13589" y="8026"/>
                  </a:lnTo>
                  <a:close/>
                </a:path>
                <a:path w="16510" h="15875">
                  <a:moveTo>
                    <a:pt x="16040" y="9829"/>
                  </a:moveTo>
                  <a:lnTo>
                    <a:pt x="12788" y="13703"/>
                  </a:lnTo>
                  <a:lnTo>
                    <a:pt x="8877" y="15138"/>
                  </a:lnTo>
                  <a:lnTo>
                    <a:pt x="8255" y="15405"/>
                  </a:lnTo>
                  <a:lnTo>
                    <a:pt x="7658" y="15595"/>
                  </a:lnTo>
                  <a:lnTo>
                    <a:pt x="7073" y="15722"/>
                  </a:lnTo>
                  <a:lnTo>
                    <a:pt x="10972" y="15773"/>
                  </a:lnTo>
                  <a:lnTo>
                    <a:pt x="14427" y="11950"/>
                  </a:lnTo>
                  <a:lnTo>
                    <a:pt x="16040" y="9829"/>
                  </a:lnTo>
                  <a:close/>
                </a:path>
              </a:pathLst>
            </a:custGeom>
            <a:solidFill>
              <a:srgbClr val="1285C6"/>
            </a:solidFill>
          </p:spPr>
          <p:txBody>
            <a:bodyPr wrap="square" lIns="0" tIns="0" rIns="0" bIns="0" rtlCol="0"/>
            <a:lstStyle/>
            <a:p>
              <a:endParaRPr/>
            </a:p>
          </p:txBody>
        </p:sp>
      </p:grpSp>
      <p:grpSp>
        <p:nvGrpSpPr>
          <p:cNvPr id="22" name="object 22"/>
          <p:cNvGrpSpPr/>
          <p:nvPr/>
        </p:nvGrpSpPr>
        <p:grpSpPr>
          <a:xfrm>
            <a:off x="2228689" y="546162"/>
            <a:ext cx="477520" cy="654050"/>
            <a:chOff x="2228689" y="546162"/>
            <a:chExt cx="477520" cy="654050"/>
          </a:xfrm>
        </p:grpSpPr>
        <p:pic>
          <p:nvPicPr>
            <p:cNvPr id="23" name="object 23"/>
            <p:cNvPicPr/>
            <p:nvPr/>
          </p:nvPicPr>
          <p:blipFill>
            <a:blip r:embed="rId4" cstate="print"/>
            <a:stretch>
              <a:fillRect/>
            </a:stretch>
          </p:blipFill>
          <p:spPr>
            <a:xfrm>
              <a:off x="2301646" y="666851"/>
              <a:ext cx="12280" cy="12776"/>
            </a:xfrm>
            <a:prstGeom prst="rect">
              <a:avLst/>
            </a:prstGeom>
          </p:spPr>
        </p:pic>
        <p:pic>
          <p:nvPicPr>
            <p:cNvPr id="24" name="object 24"/>
            <p:cNvPicPr/>
            <p:nvPr/>
          </p:nvPicPr>
          <p:blipFill>
            <a:blip r:embed="rId10" cstate="print"/>
            <a:stretch>
              <a:fillRect/>
            </a:stretch>
          </p:blipFill>
          <p:spPr>
            <a:xfrm>
              <a:off x="2237415" y="610693"/>
              <a:ext cx="300641" cy="589058"/>
            </a:xfrm>
            <a:prstGeom prst="rect">
              <a:avLst/>
            </a:prstGeom>
          </p:spPr>
        </p:pic>
        <p:pic>
          <p:nvPicPr>
            <p:cNvPr id="25" name="object 25"/>
            <p:cNvPicPr/>
            <p:nvPr/>
          </p:nvPicPr>
          <p:blipFill>
            <a:blip r:embed="rId11" cstate="print"/>
            <a:stretch>
              <a:fillRect/>
            </a:stretch>
          </p:blipFill>
          <p:spPr>
            <a:xfrm>
              <a:off x="2505722" y="1138300"/>
              <a:ext cx="6642" cy="2565"/>
            </a:xfrm>
            <a:prstGeom prst="rect">
              <a:avLst/>
            </a:prstGeom>
          </p:spPr>
        </p:pic>
        <p:pic>
          <p:nvPicPr>
            <p:cNvPr id="26" name="object 26"/>
            <p:cNvPicPr/>
            <p:nvPr/>
          </p:nvPicPr>
          <p:blipFill>
            <a:blip r:embed="rId12" cstate="print"/>
            <a:stretch>
              <a:fillRect/>
            </a:stretch>
          </p:blipFill>
          <p:spPr>
            <a:xfrm>
              <a:off x="2453760" y="1083891"/>
              <a:ext cx="76104" cy="82643"/>
            </a:xfrm>
            <a:prstGeom prst="rect">
              <a:avLst/>
            </a:prstGeom>
          </p:spPr>
        </p:pic>
        <p:pic>
          <p:nvPicPr>
            <p:cNvPr id="27" name="object 27"/>
            <p:cNvPicPr/>
            <p:nvPr/>
          </p:nvPicPr>
          <p:blipFill>
            <a:blip r:embed="rId13" cstate="print"/>
            <a:stretch>
              <a:fillRect/>
            </a:stretch>
          </p:blipFill>
          <p:spPr>
            <a:xfrm>
              <a:off x="2491346" y="1137171"/>
              <a:ext cx="29248" cy="15773"/>
            </a:xfrm>
            <a:prstGeom prst="rect">
              <a:avLst/>
            </a:prstGeom>
          </p:spPr>
        </p:pic>
        <p:sp>
          <p:nvSpPr>
            <p:cNvPr id="28" name="object 28"/>
            <p:cNvSpPr/>
            <p:nvPr/>
          </p:nvSpPr>
          <p:spPr>
            <a:xfrm>
              <a:off x="2532797" y="546162"/>
              <a:ext cx="20955" cy="20320"/>
            </a:xfrm>
            <a:custGeom>
              <a:avLst/>
              <a:gdLst/>
              <a:ahLst/>
              <a:cxnLst/>
              <a:rect l="l" t="t" r="r" b="b"/>
              <a:pathLst>
                <a:path w="20955" h="20320">
                  <a:moveTo>
                    <a:pt x="16090" y="0"/>
                  </a:moveTo>
                  <a:lnTo>
                    <a:pt x="10363" y="0"/>
                  </a:lnTo>
                  <a:lnTo>
                    <a:pt x="4635" y="0"/>
                  </a:lnTo>
                  <a:lnTo>
                    <a:pt x="0" y="4533"/>
                  </a:lnTo>
                  <a:lnTo>
                    <a:pt x="0" y="15697"/>
                  </a:lnTo>
                  <a:lnTo>
                    <a:pt x="4635" y="20231"/>
                  </a:lnTo>
                  <a:lnTo>
                    <a:pt x="16090" y="20231"/>
                  </a:lnTo>
                  <a:lnTo>
                    <a:pt x="20726" y="15697"/>
                  </a:lnTo>
                  <a:lnTo>
                    <a:pt x="20726" y="4533"/>
                  </a:lnTo>
                  <a:lnTo>
                    <a:pt x="16090" y="0"/>
                  </a:lnTo>
                  <a:close/>
                </a:path>
              </a:pathLst>
            </a:custGeom>
            <a:solidFill>
              <a:srgbClr val="A15B44"/>
            </a:solidFill>
          </p:spPr>
          <p:txBody>
            <a:bodyPr wrap="square" lIns="0" tIns="0" rIns="0" bIns="0" rtlCol="0"/>
            <a:lstStyle/>
            <a:p>
              <a:endParaRPr/>
            </a:p>
          </p:txBody>
        </p:sp>
        <p:sp>
          <p:nvSpPr>
            <p:cNvPr id="29" name="object 29"/>
            <p:cNvSpPr/>
            <p:nvPr/>
          </p:nvSpPr>
          <p:spPr>
            <a:xfrm>
              <a:off x="2422779" y="551598"/>
              <a:ext cx="128905" cy="86995"/>
            </a:xfrm>
            <a:custGeom>
              <a:avLst/>
              <a:gdLst/>
              <a:ahLst/>
              <a:cxnLst/>
              <a:rect l="l" t="t" r="r" b="b"/>
              <a:pathLst>
                <a:path w="128905" h="86995">
                  <a:moveTo>
                    <a:pt x="9779" y="84848"/>
                  </a:moveTo>
                  <a:lnTo>
                    <a:pt x="6121" y="70827"/>
                  </a:lnTo>
                  <a:lnTo>
                    <a:pt x="4025" y="69240"/>
                  </a:lnTo>
                  <a:lnTo>
                    <a:pt x="1981" y="67500"/>
                  </a:lnTo>
                  <a:lnTo>
                    <a:pt x="0" y="65570"/>
                  </a:lnTo>
                  <a:lnTo>
                    <a:pt x="2451" y="82880"/>
                  </a:lnTo>
                  <a:lnTo>
                    <a:pt x="9779" y="84848"/>
                  </a:lnTo>
                  <a:close/>
                </a:path>
                <a:path w="128905" h="86995">
                  <a:moveTo>
                    <a:pt x="24650" y="86410"/>
                  </a:moveTo>
                  <a:lnTo>
                    <a:pt x="23406" y="84480"/>
                  </a:lnTo>
                  <a:lnTo>
                    <a:pt x="21894" y="82042"/>
                  </a:lnTo>
                  <a:lnTo>
                    <a:pt x="20256" y="79222"/>
                  </a:lnTo>
                  <a:lnTo>
                    <a:pt x="15798" y="77216"/>
                  </a:lnTo>
                  <a:lnTo>
                    <a:pt x="11290" y="74650"/>
                  </a:lnTo>
                  <a:lnTo>
                    <a:pt x="6959" y="71450"/>
                  </a:lnTo>
                  <a:lnTo>
                    <a:pt x="7823" y="73469"/>
                  </a:lnTo>
                  <a:lnTo>
                    <a:pt x="22682" y="86194"/>
                  </a:lnTo>
                  <a:lnTo>
                    <a:pt x="24650" y="86410"/>
                  </a:lnTo>
                  <a:close/>
                </a:path>
                <a:path w="128905" h="86995">
                  <a:moveTo>
                    <a:pt x="125171" y="2095"/>
                  </a:moveTo>
                  <a:lnTo>
                    <a:pt x="123024" y="0"/>
                  </a:lnTo>
                  <a:lnTo>
                    <a:pt x="120370" y="0"/>
                  </a:lnTo>
                  <a:lnTo>
                    <a:pt x="117716" y="0"/>
                  </a:lnTo>
                  <a:lnTo>
                    <a:pt x="115570" y="2095"/>
                  </a:lnTo>
                  <a:lnTo>
                    <a:pt x="115570" y="7277"/>
                  </a:lnTo>
                  <a:lnTo>
                    <a:pt x="117716" y="9372"/>
                  </a:lnTo>
                  <a:lnTo>
                    <a:pt x="123024" y="9372"/>
                  </a:lnTo>
                  <a:lnTo>
                    <a:pt x="125171" y="7277"/>
                  </a:lnTo>
                  <a:lnTo>
                    <a:pt x="125171" y="2095"/>
                  </a:lnTo>
                  <a:close/>
                </a:path>
                <a:path w="128905" h="86995">
                  <a:moveTo>
                    <a:pt x="128663" y="23241"/>
                  </a:moveTo>
                  <a:lnTo>
                    <a:pt x="126123" y="24320"/>
                  </a:lnTo>
                  <a:lnTo>
                    <a:pt x="123329" y="24917"/>
                  </a:lnTo>
                  <a:lnTo>
                    <a:pt x="117551" y="24917"/>
                  </a:lnTo>
                  <a:lnTo>
                    <a:pt x="114858" y="24371"/>
                  </a:lnTo>
                  <a:lnTo>
                    <a:pt x="112407" y="23368"/>
                  </a:lnTo>
                  <a:lnTo>
                    <a:pt x="112839" y="34937"/>
                  </a:lnTo>
                  <a:lnTo>
                    <a:pt x="113563" y="58127"/>
                  </a:lnTo>
                  <a:lnTo>
                    <a:pt x="115404" y="57962"/>
                  </a:lnTo>
                  <a:lnTo>
                    <a:pt x="115125" y="56908"/>
                  </a:lnTo>
                  <a:lnTo>
                    <a:pt x="115100" y="56781"/>
                  </a:lnTo>
                  <a:lnTo>
                    <a:pt x="114833" y="56908"/>
                  </a:lnTo>
                  <a:lnTo>
                    <a:pt x="115087" y="56743"/>
                  </a:lnTo>
                  <a:lnTo>
                    <a:pt x="120345" y="54406"/>
                  </a:lnTo>
                  <a:lnTo>
                    <a:pt x="125056" y="55943"/>
                  </a:lnTo>
                  <a:lnTo>
                    <a:pt x="126682" y="56629"/>
                  </a:lnTo>
                  <a:lnTo>
                    <a:pt x="126923" y="54406"/>
                  </a:lnTo>
                  <a:lnTo>
                    <a:pt x="127622" y="47929"/>
                  </a:lnTo>
                  <a:lnTo>
                    <a:pt x="128206" y="40068"/>
                  </a:lnTo>
                  <a:lnTo>
                    <a:pt x="128536" y="32131"/>
                  </a:lnTo>
                  <a:lnTo>
                    <a:pt x="128638" y="24917"/>
                  </a:lnTo>
                  <a:lnTo>
                    <a:pt x="128663" y="23241"/>
                  </a:lnTo>
                  <a:close/>
                </a:path>
              </a:pathLst>
            </a:custGeom>
            <a:solidFill>
              <a:srgbClr val="FAC601"/>
            </a:solidFill>
          </p:spPr>
          <p:txBody>
            <a:bodyPr wrap="square" lIns="0" tIns="0" rIns="0" bIns="0" rtlCol="0"/>
            <a:lstStyle/>
            <a:p>
              <a:endParaRPr/>
            </a:p>
          </p:txBody>
        </p:sp>
        <p:sp>
          <p:nvSpPr>
            <p:cNvPr id="30" name="object 30"/>
            <p:cNvSpPr/>
            <p:nvPr/>
          </p:nvSpPr>
          <p:spPr>
            <a:xfrm>
              <a:off x="2539644" y="579589"/>
              <a:ext cx="8255" cy="19685"/>
            </a:xfrm>
            <a:custGeom>
              <a:avLst/>
              <a:gdLst/>
              <a:ahLst/>
              <a:cxnLst/>
              <a:rect l="l" t="t" r="r" b="b"/>
              <a:pathLst>
                <a:path w="8255" h="19684">
                  <a:moveTo>
                    <a:pt x="7531" y="5448"/>
                  </a:moveTo>
                  <a:lnTo>
                    <a:pt x="6858" y="4419"/>
                  </a:lnTo>
                  <a:lnTo>
                    <a:pt x="7264" y="3098"/>
                  </a:lnTo>
                  <a:lnTo>
                    <a:pt x="6794" y="1689"/>
                  </a:lnTo>
                  <a:lnTo>
                    <a:pt x="4076" y="0"/>
                  </a:lnTo>
                  <a:lnTo>
                    <a:pt x="1955" y="495"/>
                  </a:lnTo>
                  <a:lnTo>
                    <a:pt x="25" y="3175"/>
                  </a:lnTo>
                  <a:lnTo>
                    <a:pt x="0" y="4597"/>
                  </a:lnTo>
                  <a:lnTo>
                    <a:pt x="673" y="5626"/>
                  </a:lnTo>
                  <a:lnTo>
                    <a:pt x="266" y="6946"/>
                  </a:lnTo>
                  <a:lnTo>
                    <a:pt x="736" y="8356"/>
                  </a:lnTo>
                  <a:lnTo>
                    <a:pt x="2082" y="9194"/>
                  </a:lnTo>
                  <a:lnTo>
                    <a:pt x="2400" y="9334"/>
                  </a:lnTo>
                  <a:lnTo>
                    <a:pt x="3289" y="8953"/>
                  </a:lnTo>
                  <a:lnTo>
                    <a:pt x="4305" y="8902"/>
                  </a:lnTo>
                  <a:lnTo>
                    <a:pt x="5194" y="9245"/>
                  </a:lnTo>
                  <a:lnTo>
                    <a:pt x="5765" y="8978"/>
                  </a:lnTo>
                  <a:lnTo>
                    <a:pt x="6286" y="8559"/>
                  </a:lnTo>
                  <a:lnTo>
                    <a:pt x="7505" y="6870"/>
                  </a:lnTo>
                  <a:lnTo>
                    <a:pt x="7531" y="5448"/>
                  </a:lnTo>
                  <a:close/>
                </a:path>
                <a:path w="8255" h="19684">
                  <a:moveTo>
                    <a:pt x="8255" y="15976"/>
                  </a:moveTo>
                  <a:lnTo>
                    <a:pt x="8140" y="14224"/>
                  </a:lnTo>
                  <a:lnTo>
                    <a:pt x="7086" y="13131"/>
                  </a:lnTo>
                  <a:lnTo>
                    <a:pt x="6972" y="13512"/>
                  </a:lnTo>
                  <a:lnTo>
                    <a:pt x="6794" y="13893"/>
                  </a:lnTo>
                  <a:lnTo>
                    <a:pt x="5384" y="15862"/>
                  </a:lnTo>
                  <a:lnTo>
                    <a:pt x="3149" y="16370"/>
                  </a:lnTo>
                  <a:lnTo>
                    <a:pt x="1320" y="15240"/>
                  </a:lnTo>
                  <a:lnTo>
                    <a:pt x="1117" y="15074"/>
                  </a:lnTo>
                  <a:lnTo>
                    <a:pt x="939" y="14884"/>
                  </a:lnTo>
                  <a:lnTo>
                    <a:pt x="533" y="16256"/>
                  </a:lnTo>
                  <a:lnTo>
                    <a:pt x="1028" y="17729"/>
                  </a:lnTo>
                  <a:lnTo>
                    <a:pt x="3873" y="19481"/>
                  </a:lnTo>
                  <a:lnTo>
                    <a:pt x="6096" y="18973"/>
                  </a:lnTo>
                  <a:lnTo>
                    <a:pt x="8255" y="15976"/>
                  </a:lnTo>
                  <a:close/>
                </a:path>
              </a:pathLst>
            </a:custGeom>
            <a:solidFill>
              <a:srgbClr val="A15B44"/>
            </a:solidFill>
          </p:spPr>
          <p:txBody>
            <a:bodyPr wrap="square" lIns="0" tIns="0" rIns="0" bIns="0" rtlCol="0"/>
            <a:lstStyle/>
            <a:p>
              <a:endParaRPr/>
            </a:p>
          </p:txBody>
        </p:sp>
        <p:pic>
          <p:nvPicPr>
            <p:cNvPr id="31" name="object 31"/>
            <p:cNvPicPr/>
            <p:nvPr/>
          </p:nvPicPr>
          <p:blipFill>
            <a:blip r:embed="rId14" cstate="print"/>
            <a:stretch>
              <a:fillRect/>
            </a:stretch>
          </p:blipFill>
          <p:spPr>
            <a:xfrm>
              <a:off x="2228689" y="696067"/>
              <a:ext cx="477389" cy="471623"/>
            </a:xfrm>
            <a:prstGeom prst="rect">
              <a:avLst/>
            </a:prstGeom>
          </p:spPr>
        </p:pic>
        <p:sp>
          <p:nvSpPr>
            <p:cNvPr id="32" name="object 32"/>
            <p:cNvSpPr/>
            <p:nvPr/>
          </p:nvSpPr>
          <p:spPr>
            <a:xfrm>
              <a:off x="2539250" y="588111"/>
              <a:ext cx="8890" cy="19685"/>
            </a:xfrm>
            <a:custGeom>
              <a:avLst/>
              <a:gdLst/>
              <a:ahLst/>
              <a:cxnLst/>
              <a:rect l="l" t="t" r="r" b="b"/>
              <a:pathLst>
                <a:path w="8889" h="19684">
                  <a:moveTo>
                    <a:pt x="8089" y="4089"/>
                  </a:moveTo>
                  <a:lnTo>
                    <a:pt x="7747" y="1981"/>
                  </a:lnTo>
                  <a:lnTo>
                    <a:pt x="6146" y="990"/>
                  </a:lnTo>
                  <a:lnTo>
                    <a:pt x="4546" y="0"/>
                  </a:lnTo>
                  <a:lnTo>
                    <a:pt x="2311" y="508"/>
                  </a:lnTo>
                  <a:lnTo>
                    <a:pt x="0" y="3746"/>
                  </a:lnTo>
                  <a:lnTo>
                    <a:pt x="342" y="5867"/>
                  </a:lnTo>
                  <a:lnTo>
                    <a:pt x="3543" y="7835"/>
                  </a:lnTo>
                  <a:lnTo>
                    <a:pt x="5778" y="7327"/>
                  </a:lnTo>
                  <a:lnTo>
                    <a:pt x="8089" y="4089"/>
                  </a:lnTo>
                  <a:close/>
                </a:path>
                <a:path w="8889" h="19684">
                  <a:moveTo>
                    <a:pt x="8356" y="16090"/>
                  </a:moveTo>
                  <a:lnTo>
                    <a:pt x="7696" y="14960"/>
                  </a:lnTo>
                  <a:lnTo>
                    <a:pt x="8064" y="13550"/>
                  </a:lnTo>
                  <a:lnTo>
                    <a:pt x="7543" y="12065"/>
                  </a:lnTo>
                  <a:lnTo>
                    <a:pt x="4597" y="10236"/>
                  </a:lnTo>
                  <a:lnTo>
                    <a:pt x="2247" y="10769"/>
                  </a:lnTo>
                  <a:lnTo>
                    <a:pt x="152" y="13690"/>
                  </a:lnTo>
                  <a:lnTo>
                    <a:pt x="101" y="15189"/>
                  </a:lnTo>
                  <a:lnTo>
                    <a:pt x="762" y="16306"/>
                  </a:lnTo>
                  <a:lnTo>
                    <a:pt x="482" y="17399"/>
                  </a:lnTo>
                  <a:lnTo>
                    <a:pt x="723" y="18542"/>
                  </a:lnTo>
                  <a:lnTo>
                    <a:pt x="1435" y="19367"/>
                  </a:lnTo>
                  <a:lnTo>
                    <a:pt x="3594" y="18884"/>
                  </a:lnTo>
                  <a:lnTo>
                    <a:pt x="5537" y="18961"/>
                  </a:lnTo>
                  <a:lnTo>
                    <a:pt x="7086" y="19227"/>
                  </a:lnTo>
                  <a:lnTo>
                    <a:pt x="7366" y="18884"/>
                  </a:lnTo>
                  <a:lnTo>
                    <a:pt x="8305" y="17576"/>
                  </a:lnTo>
                  <a:lnTo>
                    <a:pt x="8356" y="16306"/>
                  </a:lnTo>
                  <a:lnTo>
                    <a:pt x="8356" y="16090"/>
                  </a:lnTo>
                  <a:close/>
                </a:path>
              </a:pathLst>
            </a:custGeom>
            <a:solidFill>
              <a:srgbClr val="A15B44"/>
            </a:solidFill>
          </p:spPr>
          <p:txBody>
            <a:bodyPr wrap="square" lIns="0" tIns="0" rIns="0" bIns="0" rtlCol="0"/>
            <a:lstStyle/>
            <a:p>
              <a:endParaRPr/>
            </a:p>
          </p:txBody>
        </p:sp>
      </p:grpSp>
      <p:grpSp>
        <p:nvGrpSpPr>
          <p:cNvPr id="37" name="object 37"/>
          <p:cNvGrpSpPr/>
          <p:nvPr/>
        </p:nvGrpSpPr>
        <p:grpSpPr>
          <a:xfrm>
            <a:off x="7278099" y="496442"/>
            <a:ext cx="4914265" cy="5990590"/>
            <a:chOff x="7278099" y="496442"/>
            <a:chExt cx="4914265" cy="5990590"/>
          </a:xfrm>
        </p:grpSpPr>
        <p:pic>
          <p:nvPicPr>
            <p:cNvPr id="38" name="object 38"/>
            <p:cNvPicPr/>
            <p:nvPr/>
          </p:nvPicPr>
          <p:blipFill>
            <a:blip r:embed="rId15" cstate="print"/>
            <a:stretch>
              <a:fillRect/>
            </a:stretch>
          </p:blipFill>
          <p:spPr>
            <a:xfrm>
              <a:off x="7278099" y="558069"/>
              <a:ext cx="4913901" cy="5676900"/>
            </a:xfrm>
            <a:prstGeom prst="rect">
              <a:avLst/>
            </a:prstGeom>
          </p:spPr>
        </p:pic>
        <p:pic>
          <p:nvPicPr>
            <p:cNvPr id="39" name="object 39"/>
            <p:cNvPicPr/>
            <p:nvPr/>
          </p:nvPicPr>
          <p:blipFill>
            <a:blip r:embed="rId16" cstate="print"/>
            <a:stretch>
              <a:fillRect/>
            </a:stretch>
          </p:blipFill>
          <p:spPr>
            <a:xfrm>
              <a:off x="7922367" y="496442"/>
              <a:ext cx="3892733" cy="5990041"/>
            </a:xfrm>
            <a:prstGeom prst="rect">
              <a:avLst/>
            </a:prstGeom>
          </p:spPr>
        </p:pic>
      </p:grpSp>
      <p:sp>
        <p:nvSpPr>
          <p:cNvPr id="40" name="object 40"/>
          <p:cNvSpPr txBox="1"/>
          <p:nvPr/>
        </p:nvSpPr>
        <p:spPr>
          <a:xfrm>
            <a:off x="559197" y="6071852"/>
            <a:ext cx="601980" cy="320601"/>
          </a:xfrm>
          <a:prstGeom prst="rect">
            <a:avLst/>
          </a:prstGeom>
        </p:spPr>
        <p:txBody>
          <a:bodyPr vert="horz" wrap="square" lIns="0" tIns="12700" rIns="0" bIns="0" rtlCol="0">
            <a:spAutoFit/>
          </a:bodyPr>
          <a:lstStyle/>
          <a:p>
            <a:pPr marL="12700">
              <a:lnSpc>
                <a:spcPct val="100000"/>
              </a:lnSpc>
              <a:spcBef>
                <a:spcPts val="100"/>
              </a:spcBef>
            </a:pPr>
            <a:r>
              <a:rPr sz="2000" spc="-20" dirty="0" smtClean="0">
                <a:solidFill>
                  <a:srgbClr val="1D1D1B"/>
                </a:solidFill>
                <a:latin typeface="Times New Roman" panose="02020603050405020304" pitchFamily="18" charset="0"/>
                <a:cs typeface="Times New Roman" panose="02020603050405020304" pitchFamily="18" charset="0"/>
              </a:rPr>
              <a:t>202</a:t>
            </a:r>
            <a:r>
              <a:rPr lang="ru-RU" sz="2000" spc="-20" dirty="0" smtClean="0">
                <a:solidFill>
                  <a:srgbClr val="1D1D1B"/>
                </a:solidFill>
                <a:latin typeface="Times New Roman" panose="02020603050405020304" pitchFamily="18" charset="0"/>
                <a:cs typeface="Times New Roman" panose="02020603050405020304" pitchFamily="18" charset="0"/>
              </a:rPr>
              <a:t>6</a:t>
            </a:r>
            <a:endParaRPr sz="2000" dirty="0">
              <a:latin typeface="Times New Roman" panose="02020603050405020304" pitchFamily="18" charset="0"/>
              <a:cs typeface="Times New Roman" panose="02020603050405020304" pitchFamily="18" charset="0"/>
            </a:endParaRPr>
          </a:p>
        </p:txBody>
      </p:sp>
      <p:sp>
        <p:nvSpPr>
          <p:cNvPr id="41" name="object 41"/>
          <p:cNvSpPr txBox="1"/>
          <p:nvPr/>
        </p:nvSpPr>
        <p:spPr>
          <a:xfrm>
            <a:off x="356155" y="1622171"/>
            <a:ext cx="5130246" cy="1419619"/>
          </a:xfrm>
          <a:prstGeom prst="rect">
            <a:avLst/>
          </a:prstGeom>
        </p:spPr>
        <p:txBody>
          <a:bodyPr vert="horz" wrap="square" lIns="0" tIns="199390" rIns="0" bIns="0" rtlCol="0">
            <a:spAutoFit/>
          </a:bodyPr>
          <a:lstStyle/>
          <a:p>
            <a:pPr marL="12700" marR="5080">
              <a:lnSpc>
                <a:spcPts val="9500"/>
              </a:lnSpc>
              <a:spcBef>
                <a:spcPts val="1570"/>
              </a:spcBef>
            </a:pPr>
            <a:r>
              <a:rPr sz="2000" b="1" spc="-10" dirty="0">
                <a:solidFill>
                  <a:srgbClr val="185292"/>
                </a:solidFill>
                <a:latin typeface="Times New Roman" panose="02020603050405020304" pitchFamily="18" charset="0"/>
                <a:cs typeface="Times New Roman" panose="02020603050405020304" pitchFamily="18" charset="0"/>
              </a:rPr>
              <a:t>БЛАГОДАРЮ </a:t>
            </a:r>
            <a:r>
              <a:rPr sz="2000" b="1" dirty="0">
                <a:solidFill>
                  <a:srgbClr val="185292"/>
                </a:solidFill>
                <a:latin typeface="Times New Roman" panose="02020603050405020304" pitchFamily="18" charset="0"/>
                <a:cs typeface="Times New Roman" panose="02020603050405020304" pitchFamily="18" charset="0"/>
              </a:rPr>
              <a:t>ЗА </a:t>
            </a:r>
            <a:r>
              <a:rPr sz="2000" b="1" spc="-10" dirty="0">
                <a:solidFill>
                  <a:srgbClr val="185292"/>
                </a:solidFill>
                <a:latin typeface="Times New Roman" panose="02020603050405020304" pitchFamily="18" charset="0"/>
                <a:cs typeface="Times New Roman" panose="02020603050405020304" pitchFamily="18" charset="0"/>
              </a:rPr>
              <a:t>ВНИМАНИЕ!</a:t>
            </a:r>
            <a:endParaRPr sz="2000" dirty="0">
              <a:latin typeface="Times New Roman" panose="02020603050405020304" pitchFamily="18" charset="0"/>
              <a:cs typeface="Times New Roman" panose="02020603050405020304" pitchFamily="18" charset="0"/>
            </a:endParaRPr>
          </a:p>
        </p:txBody>
      </p:sp>
      <p:sp>
        <p:nvSpPr>
          <p:cNvPr id="43" name="object 43"/>
          <p:cNvSpPr/>
          <p:nvPr/>
        </p:nvSpPr>
        <p:spPr>
          <a:xfrm>
            <a:off x="565858" y="5852771"/>
            <a:ext cx="1958975" cy="0"/>
          </a:xfrm>
          <a:custGeom>
            <a:avLst/>
            <a:gdLst/>
            <a:ahLst/>
            <a:cxnLst/>
            <a:rect l="l" t="t" r="r" b="b"/>
            <a:pathLst>
              <a:path w="1958975">
                <a:moveTo>
                  <a:pt x="0" y="0"/>
                </a:moveTo>
                <a:lnTo>
                  <a:pt x="1958873" y="0"/>
                </a:lnTo>
              </a:path>
            </a:pathLst>
          </a:custGeom>
          <a:ln w="9525">
            <a:solidFill>
              <a:srgbClr val="1D1D1B"/>
            </a:solidFill>
          </a:ln>
        </p:spPr>
        <p:txBody>
          <a:bodyPr wrap="square" lIns="0" tIns="0" rIns="0" bIns="0" rtlCol="0"/>
          <a:lstStyle/>
          <a:p>
            <a:endParaRPr/>
          </a:p>
        </p:txBody>
      </p:sp>
      <p:sp>
        <p:nvSpPr>
          <p:cNvPr id="44" name="object 34"/>
          <p:cNvSpPr txBox="1"/>
          <p:nvPr/>
        </p:nvSpPr>
        <p:spPr>
          <a:xfrm>
            <a:off x="3006327" y="641837"/>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3" name="Прямоугольник 32"/>
          <p:cNvSpPr/>
          <p:nvPr/>
        </p:nvSpPr>
        <p:spPr>
          <a:xfrm>
            <a:off x="356154" y="3041789"/>
            <a:ext cx="6096000" cy="1200329"/>
          </a:xfrm>
          <a:prstGeom prst="rect">
            <a:avLst/>
          </a:prstGeom>
        </p:spPr>
        <p:txBody>
          <a:bodyPr>
            <a:spAutoFit/>
          </a:bodyPr>
          <a:lstStyle/>
          <a:p>
            <a:pPr marL="0" indent="0" algn="l">
              <a:buNone/>
            </a:pPr>
            <a:r>
              <a:rPr lang="ru-RU" dirty="0" smtClean="0">
                <a:solidFill>
                  <a:srgbClr val="002060"/>
                </a:solidFill>
                <a:latin typeface="Times New Roman" panose="02020603050405020304" pitchFamily="18" charset="0"/>
                <a:cs typeface="Times New Roman" panose="02020603050405020304" pitchFamily="18" charset="0"/>
              </a:rPr>
              <a:t>Контакты</a:t>
            </a:r>
            <a:r>
              <a:rPr lang="en-US" dirty="0" smtClean="0">
                <a:solidFill>
                  <a:srgbClr val="002060"/>
                </a:solidFill>
                <a:latin typeface="Times New Roman" panose="02020603050405020304" pitchFamily="18" charset="0"/>
                <a:cs typeface="Times New Roman" panose="02020603050405020304" pitchFamily="18" charset="0"/>
              </a:rPr>
              <a:t>:</a:t>
            </a:r>
            <a:endParaRPr lang="ru-RU" dirty="0" smtClean="0">
              <a:solidFill>
                <a:srgbClr val="002060"/>
              </a:solidFill>
              <a:latin typeface="Times New Roman" panose="02020603050405020304" pitchFamily="18" charset="0"/>
              <a:cs typeface="Times New Roman" panose="02020603050405020304" pitchFamily="18" charset="0"/>
            </a:endParaRPr>
          </a:p>
          <a:p>
            <a:pPr marL="0" indent="0" algn="l">
              <a:buNone/>
            </a:pPr>
            <a:endParaRPr lang="en-US" dirty="0" smtClean="0">
              <a:solidFill>
                <a:srgbClr val="002060"/>
              </a:solidFill>
              <a:latin typeface="Times New Roman" panose="02020603050405020304" pitchFamily="18" charset="0"/>
              <a:cs typeface="Times New Roman" panose="02020603050405020304" pitchFamily="18" charset="0"/>
            </a:endParaRPr>
          </a:p>
          <a:p>
            <a:pPr marL="0" indent="0" algn="l">
              <a:buNone/>
            </a:pPr>
            <a:r>
              <a:rPr lang="en-US" b="1" spc="-10" dirty="0" smtClean="0">
                <a:solidFill>
                  <a:srgbClr val="185292"/>
                </a:solidFill>
                <a:latin typeface="Times New Roman" panose="02020603050405020304" pitchFamily="18" charset="0"/>
                <a:cs typeface="Times New Roman" panose="02020603050405020304" pitchFamily="18" charset="0"/>
              </a:rPr>
              <a:t>BalmyshevaDV@samaratrud.ru</a:t>
            </a:r>
            <a:r>
              <a:rPr lang="ru-RU" b="1" spc="-10" dirty="0" smtClean="0">
                <a:solidFill>
                  <a:srgbClr val="185292"/>
                </a:solidFill>
                <a:latin typeface="Times New Roman" panose="02020603050405020304" pitchFamily="18" charset="0"/>
                <a:cs typeface="Times New Roman" panose="02020603050405020304" pitchFamily="18" charset="0"/>
              </a:rPr>
              <a:t> </a:t>
            </a:r>
          </a:p>
          <a:p>
            <a:pPr marL="0" indent="0" algn="l">
              <a:buNone/>
            </a:pPr>
            <a:r>
              <a:rPr lang="en-US" b="1" spc="-10" dirty="0" smtClean="0">
                <a:solidFill>
                  <a:srgbClr val="185292"/>
                </a:solidFill>
                <a:latin typeface="Times New Roman" panose="02020603050405020304" pitchFamily="18" charset="0"/>
                <a:cs typeface="Times New Roman" panose="02020603050405020304" pitchFamily="18" charset="0"/>
              </a:rPr>
              <a:t>2</a:t>
            </a:r>
            <a:r>
              <a:rPr lang="ru-RU" b="1" spc="-10" dirty="0" smtClean="0">
                <a:solidFill>
                  <a:srgbClr val="185292"/>
                </a:solidFill>
                <a:latin typeface="Times New Roman" panose="02020603050405020304" pitchFamily="18" charset="0"/>
                <a:cs typeface="Times New Roman" panose="02020603050405020304" pitchFamily="18" charset="0"/>
              </a:rPr>
              <a:t>14</a:t>
            </a:r>
            <a:r>
              <a:rPr lang="en-US" b="1" spc="-10" dirty="0" smtClean="0">
                <a:solidFill>
                  <a:srgbClr val="185292"/>
                </a:solidFill>
                <a:latin typeface="Times New Roman" panose="02020603050405020304" pitchFamily="18" charset="0"/>
                <a:cs typeface="Times New Roman" panose="02020603050405020304" pitchFamily="18" charset="0"/>
              </a:rPr>
              <a:t>-3</a:t>
            </a:r>
            <a:r>
              <a:rPr lang="ru-RU" b="1" spc="-10" dirty="0" smtClean="0">
                <a:solidFill>
                  <a:srgbClr val="185292"/>
                </a:solidFill>
                <a:latin typeface="Times New Roman" panose="02020603050405020304" pitchFamily="18" charset="0"/>
                <a:cs typeface="Times New Roman" panose="02020603050405020304" pitchFamily="18" charset="0"/>
              </a:rPr>
              <a:t>2-84</a:t>
            </a:r>
            <a:endParaRPr lang="ru-RU" b="1" spc="-10" dirty="0">
              <a:solidFill>
                <a:srgbClr val="185292"/>
              </a:solidFill>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348526" y="4500162"/>
            <a:ext cx="6096000" cy="1323439"/>
          </a:xfrm>
          <a:prstGeom prst="rect">
            <a:avLst/>
          </a:prstGeom>
        </p:spPr>
        <p:txBody>
          <a:bodyPr>
            <a:spAutoFit/>
          </a:bodyPr>
          <a:lstStyle/>
          <a:p>
            <a:pPr>
              <a:lnSpc>
                <a:spcPct val="100000"/>
              </a:lnSpc>
              <a:spcBef>
                <a:spcPts val="40"/>
              </a:spcBef>
            </a:pPr>
            <a:r>
              <a:rPr lang="ru-RU" sz="1600" b="1" spc="-10" dirty="0">
                <a:solidFill>
                  <a:srgbClr val="185292"/>
                </a:solidFill>
                <a:latin typeface="Bebas Neue Bold"/>
                <a:cs typeface="Bebas Neue Bold"/>
              </a:rPr>
              <a:t>Консультант департамента условий </a:t>
            </a:r>
            <a:br>
              <a:rPr lang="ru-RU" sz="1600" b="1" spc="-10" dirty="0">
                <a:solidFill>
                  <a:srgbClr val="185292"/>
                </a:solidFill>
                <a:latin typeface="Bebas Neue Bold"/>
                <a:cs typeface="Bebas Neue Bold"/>
              </a:rPr>
            </a:br>
            <a:r>
              <a:rPr lang="ru-RU" sz="1600" b="1" spc="-10" dirty="0">
                <a:solidFill>
                  <a:srgbClr val="185292"/>
                </a:solidFill>
                <a:latin typeface="Bebas Neue Bold"/>
                <a:cs typeface="Bebas Neue Bold"/>
              </a:rPr>
              <a:t>и охраны труда министерства труда, </a:t>
            </a:r>
            <a:br>
              <a:rPr lang="ru-RU" sz="1600" b="1" spc="-10" dirty="0">
                <a:solidFill>
                  <a:srgbClr val="185292"/>
                </a:solidFill>
                <a:latin typeface="Bebas Neue Bold"/>
                <a:cs typeface="Bebas Neue Bold"/>
              </a:rPr>
            </a:br>
            <a:r>
              <a:rPr lang="ru-RU" sz="1600" b="1" spc="-10" dirty="0">
                <a:solidFill>
                  <a:srgbClr val="185292"/>
                </a:solidFill>
                <a:latin typeface="Bebas Neue Bold"/>
                <a:cs typeface="Bebas Neue Bold"/>
              </a:rPr>
              <a:t>занятости и миграционной политики</a:t>
            </a:r>
            <a:br>
              <a:rPr lang="ru-RU" sz="1600" b="1" spc="-10" dirty="0">
                <a:solidFill>
                  <a:srgbClr val="185292"/>
                </a:solidFill>
                <a:latin typeface="Bebas Neue Bold"/>
                <a:cs typeface="Bebas Neue Bold"/>
              </a:rPr>
            </a:br>
            <a:r>
              <a:rPr lang="ru-RU" sz="1600" b="1" spc="-10" dirty="0">
                <a:solidFill>
                  <a:srgbClr val="185292"/>
                </a:solidFill>
                <a:latin typeface="Bebas Neue Bold"/>
                <a:cs typeface="Bebas Neue Bold"/>
              </a:rPr>
              <a:t>Самарской области</a:t>
            </a:r>
            <a:br>
              <a:rPr lang="ru-RU" sz="1600" b="1" spc="-10" dirty="0">
                <a:solidFill>
                  <a:srgbClr val="185292"/>
                </a:solidFill>
                <a:latin typeface="Bebas Neue Bold"/>
                <a:cs typeface="Bebas Neue Bold"/>
              </a:rPr>
            </a:br>
            <a:r>
              <a:rPr lang="ru-RU" sz="1600" b="1" spc="-10" dirty="0" smtClean="0">
                <a:solidFill>
                  <a:srgbClr val="185292"/>
                </a:solidFill>
                <a:latin typeface="Bebas Neue Bold"/>
                <a:cs typeface="Bebas Neue Bold"/>
              </a:rPr>
              <a:t>Балмышева Д.В.</a:t>
            </a:r>
            <a:endParaRPr lang="ru-RU" sz="1600" b="1" spc="-10" dirty="0">
              <a:solidFill>
                <a:srgbClr val="185292"/>
              </a:solidFill>
              <a:latin typeface="Bebas Neue Bold"/>
              <a:cs typeface="Bebas Neue Bold"/>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2734</TotalTime>
  <Words>2253</Words>
  <Application>Microsoft Office PowerPoint</Application>
  <PresentationFormat>Широкоэкранный</PresentationFormat>
  <Paragraphs>191</Paragraphs>
  <Slides>26</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26</vt:i4>
      </vt:variant>
    </vt:vector>
  </HeadingPairs>
  <TitlesOfParts>
    <vt:vector size="34" baseType="lpstr">
      <vt:lpstr>Bebas Neue Book</vt:lpstr>
      <vt:lpstr>Bebas Neue Bold</vt:lpstr>
      <vt:lpstr>Georgia</vt:lpstr>
      <vt:lpstr>Calibri</vt:lpstr>
      <vt:lpstr>Cera Pro Medium</vt:lpstr>
      <vt:lpstr>Bebas Neue Regular</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Шаблон 1</dc:title>
  <dc:creator>Оганян А.А.</dc:creator>
  <cp:lastModifiedBy>Климачёва Татьяна Евгеньевна</cp:lastModifiedBy>
  <cp:revision>134</cp:revision>
  <dcterms:created xsi:type="dcterms:W3CDTF">2023-08-02T04:59:17Z</dcterms:created>
  <dcterms:modified xsi:type="dcterms:W3CDTF">2026-08-25T07:06:10Z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2023-08-02T00:00:00Z</vt:filetime>
  </property>
  <property fmtid="{D5CDD505-2E9C-101B-9397-08002B2CF9AE}" pid="3" name="Creator">
    <vt:lpwstr>Adobe Illustrator 26.5 (Windows)</vt:lpwstr>
  </property>
  <property fmtid="{D5CDD505-2E9C-101B-9397-08002B2CF9AE}" pid="4" name="CreatorVersion">
    <vt:lpwstr>21.0.0</vt:lpwstr>
  </property>
  <property fmtid="{D5CDD505-2E9C-101B-9397-08002B2CF9AE}" pid="5" name="LastSaved">
    <vt:filetime>2023-08-02T00:00:00Z</vt:filetime>
  </property>
  <property fmtid="{D5CDD505-2E9C-101B-9397-08002B2CF9AE}" pid="6" name="Producer">
    <vt:lpwstr>Adobe PDF library 16.07</vt:lpwstr>
  </property>
</Properties>
</file>